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60" r:id="rId31"/>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8E00"/>
    <a:srgbClr val="FF9900"/>
    <a:srgbClr val="750294"/>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222" y="-96"/>
      </p:cViewPr>
      <p:guideLst>
        <p:guide orient="horz" pos="2160"/>
        <p:guide pos="374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5B0DD-CC36-4B09-BD03-EC8050CE2069}" type="datetimeFigureOut">
              <a:rPr lang="en-US" smtClean="0"/>
              <a:pPr/>
              <a:t>6/17/2015</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6C126-7931-4991-95A4-CCEC8D241D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685800"/>
            <a:ext cx="5943600" cy="342900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PH" smtClean="0"/>
          </a:p>
        </p:txBody>
      </p:sp>
      <p:sp>
        <p:nvSpPr>
          <p:cNvPr id="491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PH" smtClean="0"/>
          </a:p>
        </p:txBody>
      </p:sp>
      <p:sp>
        <p:nvSpPr>
          <p:cNvPr id="491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7B21B9B-8275-4379-BF45-EB688CF93C30}" type="datetime8">
              <a:rPr lang="en-US"/>
              <a:pPr fontAlgn="base">
                <a:spcBef>
                  <a:spcPct val="0"/>
                </a:spcBef>
                <a:spcAft>
                  <a:spcPct val="0"/>
                </a:spcAft>
              </a:pPr>
              <a:t>6/17/2015 9:08 AM</a:t>
            </a:fld>
            <a:endParaRPr lang="en-US"/>
          </a:p>
        </p:txBody>
      </p:sp>
      <p:sp>
        <p:nvSpPr>
          <p:cNvPr id="491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91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4DE11E-912B-4785-B94D-29371BEDFB85}" type="slidenum">
              <a:rPr lang="en-US"/>
              <a:pPr fontAlgn="base">
                <a:spcBef>
                  <a:spcPct val="0"/>
                </a:spcBef>
                <a:spcAft>
                  <a:spcPct val="0"/>
                </a:spcAft>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0"/>
            <a:ext cx="11887200" cy="685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483785" y="6073914"/>
            <a:ext cx="5174815" cy="707886"/>
          </a:xfrm>
          <a:prstGeom prst="rect">
            <a:avLst/>
          </a:prstGeom>
          <a:noFill/>
        </p:spPr>
        <p:txBody>
          <a:bodyPr wrap="none" rtlCol="0">
            <a:spAutoFit/>
          </a:bodyPr>
          <a:lstStyle/>
          <a:p>
            <a:pPr algn="r"/>
            <a:r>
              <a:rPr lang="en-US" sz="2000" b="1" dirty="0" smtClean="0">
                <a:latin typeface="Verdana" pitchFamily="34" charset="0"/>
                <a:ea typeface="Verdana" pitchFamily="34" charset="0"/>
                <a:cs typeface="Verdana" pitchFamily="34" charset="0"/>
              </a:rPr>
              <a:t>BOY SCOUTS OF THE PHILIPPINES</a:t>
            </a:r>
          </a:p>
          <a:p>
            <a:pPr algn="r"/>
            <a:r>
              <a:rPr lang="en-US" sz="2000" b="0" dirty="0" smtClean="0">
                <a:latin typeface="Verdana" pitchFamily="34" charset="0"/>
                <a:ea typeface="Verdana" pitchFamily="34" charset="0"/>
                <a:cs typeface="Verdana" pitchFamily="34" charset="0"/>
              </a:rPr>
              <a:t>NATIONAL OFFICE • MANILA</a:t>
            </a:r>
            <a:endParaRPr lang="en-US" sz="2000" b="0" dirty="0">
              <a:latin typeface="Verdana" pitchFamily="34" charset="0"/>
              <a:ea typeface="Verdana" pitchFamily="34" charset="0"/>
              <a:cs typeface="Verdana" pitchFamily="34" charset="0"/>
            </a:endParaRPr>
          </a:p>
        </p:txBody>
      </p:sp>
      <p:sp>
        <p:nvSpPr>
          <p:cNvPr id="17" name="Rectangle 16"/>
          <p:cNvSpPr/>
          <p:nvPr userDrawn="1"/>
        </p:nvSpPr>
        <p:spPr>
          <a:xfrm>
            <a:off x="0" y="1828800"/>
            <a:ext cx="118872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3" descr="ems 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0" y="1828800"/>
            <a:ext cx="2583873" cy="2590800"/>
          </a:xfrm>
          <a:prstGeom prst="rect">
            <a:avLst/>
          </a:prstGeom>
        </p:spPr>
      </p:pic>
      <p:sp>
        <p:nvSpPr>
          <p:cNvPr id="18" name="TextBox 17"/>
          <p:cNvSpPr txBox="1"/>
          <p:nvPr userDrawn="1"/>
        </p:nvSpPr>
        <p:spPr>
          <a:xfrm>
            <a:off x="2667000" y="2439650"/>
            <a:ext cx="9188734" cy="1446550"/>
          </a:xfrm>
          <a:prstGeom prst="rect">
            <a:avLst/>
          </a:prstGeom>
          <a:noFill/>
        </p:spPr>
        <p:txBody>
          <a:bodyPr wrap="none" rtlCol="0">
            <a:spAutoFit/>
          </a:bodyPr>
          <a:lstStyle/>
          <a:p>
            <a:pPr algn="ctr"/>
            <a:r>
              <a:rPr lang="en-US" sz="4400" b="1" dirty="0" smtClean="0">
                <a:solidFill>
                  <a:srgbClr val="EE8E00"/>
                </a:solidFill>
                <a:latin typeface="Verdana" pitchFamily="34" charset="0"/>
                <a:ea typeface="Verdana" pitchFamily="34" charset="0"/>
                <a:cs typeface="Verdana" pitchFamily="34" charset="0"/>
              </a:rPr>
              <a:t>DISASTER RISK REDUCTION</a:t>
            </a:r>
          </a:p>
          <a:p>
            <a:pPr algn="ctr"/>
            <a:r>
              <a:rPr lang="en-US" sz="4400" b="1" dirty="0" smtClean="0">
                <a:solidFill>
                  <a:srgbClr val="EE8E00"/>
                </a:solidFill>
                <a:latin typeface="Verdana" pitchFamily="34" charset="0"/>
                <a:ea typeface="Verdana" pitchFamily="34" charset="0"/>
                <a:cs typeface="Verdana" pitchFamily="34" charset="0"/>
              </a:rPr>
              <a:t>MANAGEMENT TRAINING </a:t>
            </a:r>
            <a:endParaRPr lang="en-US" sz="4400" b="1" dirty="0">
              <a:solidFill>
                <a:srgbClr val="EE8E00"/>
              </a:solidFill>
              <a:latin typeface="Verdana" pitchFamily="34" charset="0"/>
              <a:ea typeface="Verdana" pitchFamily="34" charset="0"/>
              <a:cs typeface="Verdana" pitchFamily="34" charset="0"/>
            </a:endParaRPr>
          </a:p>
        </p:txBody>
      </p:sp>
      <p:sp>
        <p:nvSpPr>
          <p:cNvPr id="20" name="TextBox 19"/>
          <p:cNvSpPr txBox="1"/>
          <p:nvPr userDrawn="1"/>
        </p:nvSpPr>
        <p:spPr>
          <a:xfrm>
            <a:off x="-76200" y="-76200"/>
            <a:ext cx="7069629" cy="954107"/>
          </a:xfrm>
          <a:prstGeom prst="rect">
            <a:avLst/>
          </a:prstGeom>
          <a:noFill/>
        </p:spPr>
        <p:txBody>
          <a:bodyPr wrap="none" rtlCol="0">
            <a:spAutoFit/>
          </a:bodyPr>
          <a:lstStyle/>
          <a:p>
            <a:pPr algn="ctr"/>
            <a:r>
              <a:rPr lang="en-US" sz="2800" b="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Prevention.</a:t>
            </a:r>
            <a:r>
              <a:rPr lang="en-US" sz="2800" b="0" baseline="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Mitigation. Preparedness. </a:t>
            </a:r>
          </a:p>
          <a:p>
            <a:pPr algn="ctr"/>
            <a:r>
              <a:rPr lang="en-US" sz="2800" b="0" baseline="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Response. Rehabilitation. Recovery.</a:t>
            </a:r>
            <a:endParaRPr lang="en-US" sz="2800" b="0"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1" name="TextBox 20"/>
          <p:cNvSpPr txBox="1"/>
          <p:nvPr userDrawn="1"/>
        </p:nvSpPr>
        <p:spPr>
          <a:xfrm>
            <a:off x="4817571" y="4456093"/>
            <a:ext cx="7069629" cy="954107"/>
          </a:xfrm>
          <a:prstGeom prst="rect">
            <a:avLst/>
          </a:prstGeom>
          <a:noFill/>
        </p:spPr>
        <p:txBody>
          <a:bodyPr wrap="none" rtlCol="0">
            <a:spAutoFit/>
          </a:bodyPr>
          <a:lstStyle/>
          <a:p>
            <a:pPr algn="ctr"/>
            <a:r>
              <a:rPr lang="en-US" sz="2800" b="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Prevention.</a:t>
            </a:r>
            <a:r>
              <a:rPr lang="en-US" sz="2800" b="0" baseline="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Mitigation. Preparedness. </a:t>
            </a:r>
          </a:p>
          <a:p>
            <a:pPr algn="ctr"/>
            <a:r>
              <a:rPr lang="en-US" sz="2800" b="0" baseline="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Response. Rehabilitation. Recovery.</a:t>
            </a:r>
            <a:endParaRPr lang="en-US" sz="2800" b="0"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55D7F-7DE2-486D-A4B5-43D7DAE29C8A}"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274639"/>
            <a:ext cx="347741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3" y="274639"/>
            <a:ext cx="102341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55D7F-7DE2-486D-A4B5-43D7DAE29C8A}"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3" name="Subtitle 2"/>
          <p:cNvSpPr>
            <a:spLocks noGrp="1"/>
          </p:cNvSpPr>
          <p:nvPr>
            <p:ph type="subTitle" idx="1"/>
          </p:nvPr>
        </p:nvSpPr>
        <p:spPr>
          <a:xfrm>
            <a:off x="1484739" y="4953000"/>
            <a:ext cx="802595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84739" y="1371600"/>
            <a:ext cx="8917722"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 xmlns:p14="http://schemas.microsoft.com/office/powerpoint/2010/main" val="41075014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95300" y="1411552"/>
            <a:ext cx="108966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9831125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55D7F-7DE2-486D-A4B5-43D7DAE29C8A}"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55D7F-7DE2-486D-A4B5-43D7DAE29C8A}"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3" y="1600201"/>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1600201"/>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55D7F-7DE2-486D-A4B5-43D7DAE29C8A}"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55D7F-7DE2-486D-A4B5-43D7DAE29C8A}" type="datetimeFigureOut">
              <a:rPr lang="en-US" smtClean="0"/>
              <a:pPr/>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55D7F-7DE2-486D-A4B5-43D7DAE29C8A}" type="datetimeFigureOut">
              <a:rPr lang="en-US" smtClean="0"/>
              <a:pPr/>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55D7F-7DE2-486D-A4B5-43D7DAE29C8A}" type="datetimeFigureOut">
              <a:rPr lang="en-US" smtClean="0"/>
              <a:pPr/>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55D7F-7DE2-486D-A4B5-43D7DAE29C8A}"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55D7F-7DE2-486D-A4B5-43D7DAE29C8A}"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F410B-C4C4-4938-8400-60DC49CB91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Content Placeholder 3" descr="ems logo.jpg"/>
          <p:cNvPicPr>
            <a:picLocks noChangeAspect="1"/>
          </p:cNvPicPr>
          <p:nvPr userDrawn="1"/>
        </p:nvPicPr>
        <p:blipFill>
          <a:blip r:embed="rId15" cstate="print">
            <a:clrChange>
              <a:clrFrom>
                <a:srgbClr val="FFFFFF"/>
              </a:clrFrom>
              <a:clrTo>
                <a:srgbClr val="FFFFFF">
                  <a:alpha val="0"/>
                </a:srgbClr>
              </a:clrTo>
            </a:clrChange>
            <a:lum bright="70000" contrast="-70000"/>
          </a:blip>
          <a:stretch>
            <a:fillRect/>
          </a:stretch>
        </p:blipFill>
        <p:spPr>
          <a:xfrm>
            <a:off x="7696200" y="3350961"/>
            <a:ext cx="3269673" cy="3278439"/>
          </a:xfrm>
          <a:prstGeom prst="rect">
            <a:avLst/>
          </a:prstGeom>
        </p:spPr>
      </p:pic>
      <p:sp>
        <p:nvSpPr>
          <p:cNvPr id="2" name="Title Placeholder 1"/>
          <p:cNvSpPr>
            <a:spLocks noGrp="1"/>
          </p:cNvSpPr>
          <p:nvPr>
            <p:ph type="title"/>
          </p:nvPr>
        </p:nvSpPr>
        <p:spPr>
          <a:xfrm>
            <a:off x="152400" y="152400"/>
            <a:ext cx="10744200" cy="914400"/>
          </a:xfrm>
          <a:prstGeom prst="rect">
            <a:avLst/>
          </a:prstGeom>
          <a:solidFill>
            <a:srgbClr val="FF9900"/>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914400" y="1143000"/>
            <a:ext cx="9982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1"/>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55D7F-7DE2-486D-A4B5-43D7DAE29C8A}" type="datetimeFigureOut">
              <a:rPr lang="en-US" smtClean="0"/>
              <a:pPr/>
              <a:t>6/17/2015</a:t>
            </a:fld>
            <a:endParaRPr lang="en-US"/>
          </a:p>
        </p:txBody>
      </p:sp>
      <p:sp>
        <p:nvSpPr>
          <p:cNvPr id="5" name="Footer Placeholder 4"/>
          <p:cNvSpPr>
            <a:spLocks noGrp="1"/>
          </p:cNvSpPr>
          <p:nvPr>
            <p:ph type="ftr" sz="quarter" idx="3"/>
          </p:nvPr>
        </p:nvSpPr>
        <p:spPr>
          <a:xfrm>
            <a:off x="4061460" y="6356351"/>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F410B-C4C4-4938-8400-60DC49CB917F}" type="slidenum">
              <a:rPr lang="en-US" smtClean="0"/>
              <a:pPr/>
              <a:t>‹#›</a:t>
            </a:fld>
            <a:endParaRPr lang="en-US"/>
          </a:p>
        </p:txBody>
      </p:sp>
      <p:sp>
        <p:nvSpPr>
          <p:cNvPr id="9" name="Rectangle 97"/>
          <p:cNvSpPr>
            <a:spLocks noChangeArrowheads="1"/>
          </p:cNvSpPr>
          <p:nvPr userDrawn="1"/>
        </p:nvSpPr>
        <p:spPr bwMode="auto">
          <a:xfrm>
            <a:off x="0" y="6629400"/>
            <a:ext cx="11887200" cy="228600"/>
          </a:xfrm>
          <a:prstGeom prst="rect">
            <a:avLst/>
          </a:prstGeom>
          <a:solidFill>
            <a:schemeClr val="tx1"/>
          </a:solidFill>
          <a:ln w="9525">
            <a:noFill/>
            <a:miter lim="800000"/>
            <a:headEnd/>
            <a:tailEnd/>
          </a:ln>
        </p:spPr>
        <p:txBody>
          <a:bodyPr wrap="none" anchor="ctr">
            <a:prstTxWarp prst="textNoShape">
              <a:avLst/>
            </a:prstTxWarp>
          </a:bodyPr>
          <a:lstStyle/>
          <a:p>
            <a:endParaRPr lang="en-US" sz="800"/>
          </a:p>
        </p:txBody>
      </p:sp>
      <p:sp>
        <p:nvSpPr>
          <p:cNvPr id="10" name="TextBox 9"/>
          <p:cNvSpPr txBox="1"/>
          <p:nvPr userDrawn="1"/>
        </p:nvSpPr>
        <p:spPr>
          <a:xfrm>
            <a:off x="18354" y="6611779"/>
            <a:ext cx="8800807" cy="246221"/>
          </a:xfrm>
          <a:prstGeom prst="rect">
            <a:avLst/>
          </a:prstGeom>
          <a:noFill/>
        </p:spPr>
        <p:txBody>
          <a:bodyPr wrap="none" rtlCol="0">
            <a:spAutoFit/>
          </a:bodyPr>
          <a:lstStyle/>
          <a:p>
            <a:r>
              <a:rPr lang="en-PH" sz="1000" b="1" i="0" dirty="0" smtClean="0">
                <a:solidFill>
                  <a:schemeClr val="bg1"/>
                </a:solidFill>
                <a:effectLst/>
                <a:latin typeface="Verdana" pitchFamily="34" charset="0"/>
                <a:ea typeface="Verdana" pitchFamily="34" charset="0"/>
                <a:cs typeface="Verdana" pitchFamily="34" charset="0"/>
              </a:rPr>
              <a:t>©</a:t>
            </a:r>
            <a:r>
              <a:rPr lang="en-PH" sz="1000" b="1" i="0" baseline="0" dirty="0" smtClean="0">
                <a:solidFill>
                  <a:schemeClr val="bg1"/>
                </a:solidFill>
                <a:effectLst/>
                <a:latin typeface="Verdana" pitchFamily="34" charset="0"/>
                <a:ea typeface="Verdana" pitchFamily="34" charset="0"/>
                <a:cs typeface="Verdana" pitchFamily="34" charset="0"/>
              </a:rPr>
              <a:t> </a:t>
            </a:r>
            <a:r>
              <a:rPr lang="en-PH" sz="1000" b="1" i="0" dirty="0" smtClean="0">
                <a:solidFill>
                  <a:schemeClr val="bg1"/>
                </a:solidFill>
                <a:effectLst/>
                <a:latin typeface="Verdana" pitchFamily="34" charset="0"/>
                <a:ea typeface="Verdana" pitchFamily="34" charset="0"/>
                <a:cs typeface="Verdana" pitchFamily="34" charset="0"/>
              </a:rPr>
              <a:t>2015</a:t>
            </a:r>
            <a:r>
              <a:rPr lang="en-PH" sz="1000" b="1" i="0" baseline="0" dirty="0" smtClean="0">
                <a:solidFill>
                  <a:schemeClr val="bg1"/>
                </a:solidFill>
                <a:effectLst/>
                <a:latin typeface="Verdana" pitchFamily="34" charset="0"/>
                <a:ea typeface="Verdana" pitchFamily="34" charset="0"/>
                <a:cs typeface="Verdana" pitchFamily="34" charset="0"/>
              </a:rPr>
              <a:t> | </a:t>
            </a:r>
            <a:r>
              <a:rPr lang="en-PH" sz="1000" b="1" i="0" dirty="0" smtClean="0">
                <a:solidFill>
                  <a:schemeClr val="bg1"/>
                </a:solidFill>
                <a:effectLst/>
                <a:latin typeface="Verdana" pitchFamily="34" charset="0"/>
                <a:ea typeface="Verdana" pitchFamily="34" charset="0"/>
                <a:cs typeface="Verdana" pitchFamily="34" charset="0"/>
              </a:rPr>
              <a:t>Boy Scouts of the Philippines </a:t>
            </a:r>
            <a:r>
              <a:rPr lang="en-PH" sz="1000" b="1" i="0" baseline="0" dirty="0" smtClean="0">
                <a:solidFill>
                  <a:schemeClr val="bg1"/>
                </a:solidFill>
                <a:effectLst/>
                <a:latin typeface="Verdana" pitchFamily="34" charset="0"/>
                <a:ea typeface="Verdana" pitchFamily="34" charset="0"/>
                <a:cs typeface="Verdana" pitchFamily="34" charset="0"/>
              </a:rPr>
              <a:t>| </a:t>
            </a:r>
            <a:r>
              <a:rPr lang="en-PH" sz="1000" b="1" i="0" dirty="0" smtClean="0">
                <a:solidFill>
                  <a:schemeClr val="bg1"/>
                </a:solidFill>
                <a:effectLst/>
                <a:latin typeface="Verdana" pitchFamily="34" charset="0"/>
                <a:ea typeface="Verdana" pitchFamily="34" charset="0"/>
                <a:cs typeface="Verdana" pitchFamily="34" charset="0"/>
              </a:rPr>
              <a:t>All  Rights Reserved </a:t>
            </a:r>
            <a:r>
              <a:rPr lang="en-PH" sz="1000" b="1" i="0" baseline="0" dirty="0" smtClean="0">
                <a:solidFill>
                  <a:schemeClr val="bg1"/>
                </a:solidFill>
                <a:effectLst/>
                <a:latin typeface="Verdana" pitchFamily="34" charset="0"/>
                <a:ea typeface="Verdana" pitchFamily="34" charset="0"/>
                <a:cs typeface="Verdana" pitchFamily="34" charset="0"/>
              </a:rPr>
              <a:t>| Disaster Risk Reduction Management Training Course</a:t>
            </a:r>
            <a:endParaRPr lang="en-PH" sz="1000" b="1" i="0" dirty="0">
              <a:solidFill>
                <a:schemeClr val="bg1"/>
              </a:solidFill>
              <a:effectLst/>
              <a:latin typeface="Verdana" pitchFamily="34" charset="0"/>
              <a:ea typeface="Verdana" pitchFamily="34" charset="0"/>
              <a:cs typeface="Verdana" pitchFamily="34" charset="0"/>
            </a:endParaRPr>
          </a:p>
        </p:txBody>
      </p:sp>
      <p:pic>
        <p:nvPicPr>
          <p:cNvPr id="11" name="Picture 10" descr="bsp logo.jpg"/>
          <p:cNvPicPr>
            <a:picLocks noChangeAspect="1"/>
          </p:cNvPicPr>
          <p:nvPr userDrawn="1"/>
        </p:nvPicPr>
        <p:blipFill>
          <a:blip r:embed="rId16" cstate="print">
            <a:clrChange>
              <a:clrFrom>
                <a:srgbClr val="FFFFFF"/>
              </a:clrFrom>
              <a:clrTo>
                <a:srgbClr val="FFFFFF">
                  <a:alpha val="0"/>
                </a:srgbClr>
              </a:clrTo>
            </a:clrChange>
          </a:blip>
          <a:stretch>
            <a:fillRect/>
          </a:stretch>
        </p:blipFill>
        <p:spPr>
          <a:xfrm>
            <a:off x="11049000" y="152400"/>
            <a:ext cx="701433" cy="1219200"/>
          </a:xfrm>
          <a:prstGeom prst="rect">
            <a:avLst/>
          </a:prstGeom>
        </p:spPr>
      </p:pic>
      <p:sp>
        <p:nvSpPr>
          <p:cNvPr id="12" name="Rectangle 11"/>
          <p:cNvSpPr/>
          <p:nvPr userDrawn="1"/>
        </p:nvSpPr>
        <p:spPr>
          <a:xfrm>
            <a:off x="11049000" y="1447800"/>
            <a:ext cx="685800" cy="502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52400" y="1143000"/>
            <a:ext cx="685800" cy="541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0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MG_0163"/>
          <p:cNvPicPr>
            <a:picLocks noChangeAspect="1" noChangeArrowheads="1"/>
          </p:cNvPicPr>
          <p:nvPr/>
        </p:nvPicPr>
        <p:blipFill>
          <a:blip r:embed="rId2" cstate="print">
            <a:lum bright="20000"/>
            <a:extLst>
              <a:ext uri="{28A0092B-C50C-407E-A947-70E740481C1C}">
                <a14:useLocalDpi xmlns="" xmlns:a14="http://schemas.microsoft.com/office/drawing/2010/main" val="0"/>
              </a:ext>
            </a:extLst>
          </a:blip>
          <a:srcRect/>
          <a:stretch>
            <a:fillRect/>
          </a:stretch>
        </p:blipFill>
        <p:spPr bwMode="auto">
          <a:xfrm>
            <a:off x="9550400" y="0"/>
            <a:ext cx="2336800" cy="17526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50000" t="13127" b="6504"/>
          <a:stretch/>
        </p:blipFill>
        <p:spPr>
          <a:xfrm>
            <a:off x="1" y="4648200"/>
            <a:ext cx="2062168" cy="2209800"/>
          </a:xfrm>
          <a:prstGeom prst="rect">
            <a:avLst/>
          </a:prstGeom>
          <a:ln>
            <a:noFill/>
          </a:ln>
          <a:effectLst>
            <a:softEdge rad="112500"/>
          </a:effectLst>
        </p:spPr>
      </p:pic>
      <p:pic>
        <p:nvPicPr>
          <p:cNvPr id="4" name="Picture 2" descr="C:\Users\Roger Villa\Pictures\DSCN7177.JPG"/>
          <p:cNvPicPr>
            <a:picLocks noChangeAspect="1" noChangeArrowheads="1"/>
          </p:cNvPicPr>
          <p:nvPr/>
        </p:nvPicPr>
        <p:blipFill>
          <a:blip r:embed="rId4" cstate="print">
            <a:lum bright="20000"/>
            <a:extLst>
              <a:ext uri="{28A0092B-C50C-407E-A947-70E740481C1C}">
                <a14:useLocalDpi xmlns="" xmlns:a14="http://schemas.microsoft.com/office/drawing/2010/main" val="0"/>
              </a:ext>
            </a:extLst>
          </a:blip>
          <a:srcRect t="15148" r="193"/>
          <a:stretch>
            <a:fillRect/>
          </a:stretch>
        </p:blipFill>
        <p:spPr bwMode="auto">
          <a:xfrm>
            <a:off x="2055813" y="4724400"/>
            <a:ext cx="2668587" cy="20516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 name="Picture 2" descr="untitled3"/>
          <p:cNvPicPr>
            <a:picLocks noChangeAspect="1" noChangeArrowheads="1"/>
          </p:cNvPicPr>
          <p:nvPr/>
        </p:nvPicPr>
        <p:blipFill>
          <a:blip r:embed="rId5" cstate="print">
            <a:lum bright="20000"/>
            <a:extLst>
              <a:ext uri="{28A0092B-C50C-407E-A947-70E740481C1C}">
                <a14:useLocalDpi xmlns="" xmlns:a14="http://schemas.microsoft.com/office/drawing/2010/main" val="0"/>
              </a:ext>
            </a:extLst>
          </a:blip>
          <a:srcRect l="6451" t="7133" r="31430" b="11769"/>
          <a:stretch>
            <a:fillRect/>
          </a:stretch>
        </p:blipFill>
        <p:spPr bwMode="auto">
          <a:xfrm>
            <a:off x="7620000" y="0"/>
            <a:ext cx="2020183" cy="179387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Explanation</a:t>
            </a:r>
            <a:endParaRPr lang="en-US" dirty="0"/>
          </a:p>
        </p:txBody>
      </p:sp>
      <p:sp>
        <p:nvSpPr>
          <p:cNvPr id="3" name="Content Placeholder 2"/>
          <p:cNvSpPr>
            <a:spLocks noGrp="1"/>
          </p:cNvSpPr>
          <p:nvPr>
            <p:ph idx="1"/>
          </p:nvPr>
        </p:nvSpPr>
        <p:spPr>
          <a:xfrm>
            <a:off x="5715000" y="1143000"/>
            <a:ext cx="5181600" cy="5334000"/>
          </a:xfrm>
        </p:spPr>
        <p:txBody>
          <a:bodyPr>
            <a:normAutofit fontScale="92500" lnSpcReduction="10000"/>
          </a:bodyPr>
          <a:lstStyle/>
          <a:p>
            <a:pPr marL="0" indent="0">
              <a:buNone/>
              <a:defRPr/>
            </a:pPr>
            <a:r>
              <a:rPr lang="en-US" b="1" dirty="0" smtClean="0">
                <a:solidFill>
                  <a:srgbClr val="FF0000"/>
                </a:solidFill>
                <a:latin typeface="Calibri" pitchFamily="34" charset="0"/>
                <a:cs typeface="Calibri" pitchFamily="34" charset="0"/>
              </a:rPr>
              <a:t>Building back better after a disaster will lead to sustainable development after the recovery and reconstruction process. </a:t>
            </a:r>
            <a:endParaRPr lang="fil-PH" b="1" dirty="0" smtClean="0">
              <a:solidFill>
                <a:srgbClr val="FF0000"/>
              </a:solidFill>
              <a:latin typeface="Calibri" pitchFamily="34" charset="0"/>
              <a:cs typeface="Calibri" pitchFamily="34" charset="0"/>
            </a:endParaRPr>
          </a:p>
          <a:p>
            <a:pPr marL="0" indent="0">
              <a:buNone/>
              <a:defRPr/>
            </a:pPr>
            <a:r>
              <a:rPr lang="en-US" sz="2000" b="1" dirty="0" smtClean="0">
                <a:latin typeface="Calibri" pitchFamily="34" charset="0"/>
                <a:cs typeface="Calibri" pitchFamily="34" charset="0"/>
              </a:rPr>
              <a:t> </a:t>
            </a:r>
            <a:endParaRPr lang="fil-PH" sz="2000" b="1" dirty="0" smtClean="0">
              <a:latin typeface="Calibri" pitchFamily="34" charset="0"/>
              <a:cs typeface="Calibri" pitchFamily="34" charset="0"/>
            </a:endParaRPr>
          </a:p>
          <a:p>
            <a:pPr marL="0" indent="0">
              <a:buNone/>
              <a:defRPr/>
            </a:pPr>
            <a:r>
              <a:rPr lang="en-US" sz="2000" b="1" dirty="0" smtClean="0">
                <a:latin typeface="Calibri" pitchFamily="34" charset="0"/>
                <a:cs typeface="Calibri" pitchFamily="34" charset="0"/>
              </a:rPr>
              <a:t>The </a:t>
            </a:r>
            <a:r>
              <a:rPr lang="en-US" sz="2000" b="1" i="1" dirty="0" smtClean="0">
                <a:latin typeface="Calibri" pitchFamily="34" charset="0"/>
                <a:cs typeface="Calibri" pitchFamily="34" charset="0"/>
              </a:rPr>
              <a:t>upward motion </a:t>
            </a:r>
            <a:r>
              <a:rPr lang="en-US" sz="2000" b="1" dirty="0" smtClean="0">
                <a:latin typeface="Calibri" pitchFamily="34" charset="0"/>
                <a:cs typeface="Calibri" pitchFamily="34" charset="0"/>
              </a:rPr>
              <a:t>indicated by the spiraling arrows represents  a </a:t>
            </a:r>
            <a:r>
              <a:rPr lang="fil-PH" b="1" dirty="0" smtClean="0">
                <a:latin typeface="Calibri" pitchFamily="34" charset="0"/>
                <a:cs typeface="Calibri" pitchFamily="34" charset="0"/>
              </a:rPr>
              <a:t>bottom-up participatory process, enhanced</a:t>
            </a:r>
            <a:r>
              <a:rPr lang="en-US" b="1" dirty="0" smtClean="0">
                <a:latin typeface="Calibri" pitchFamily="34" charset="0"/>
                <a:cs typeface="Calibri" pitchFamily="34" charset="0"/>
              </a:rPr>
              <a:t> level of awareness, strengthened multi-stakeholder partnerships, and pooling of resources. </a:t>
            </a:r>
          </a:p>
        </p:txBody>
      </p:sp>
      <p:pic>
        <p:nvPicPr>
          <p:cNvPr id="4" name="Picture 2"/>
          <p:cNvPicPr>
            <a:picLocks noChangeAspect="1" noChangeArrowheads="1"/>
          </p:cNvPicPr>
          <p:nvPr/>
        </p:nvPicPr>
        <p:blipFill rotWithShape="1">
          <a:blip r:embed="rId2" cstate="print"/>
          <a:srcRect l="30221" t="20803" r="33732" b="13853"/>
          <a:stretch/>
        </p:blipFill>
        <p:spPr bwMode="auto">
          <a:xfrm>
            <a:off x="914400" y="1219200"/>
            <a:ext cx="4538345" cy="50292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Explanation</a:t>
            </a:r>
            <a:endParaRPr lang="en-US" dirty="0"/>
          </a:p>
        </p:txBody>
      </p:sp>
      <p:sp>
        <p:nvSpPr>
          <p:cNvPr id="3" name="Content Placeholder 2"/>
          <p:cNvSpPr>
            <a:spLocks noGrp="1"/>
          </p:cNvSpPr>
          <p:nvPr>
            <p:ph idx="1"/>
          </p:nvPr>
        </p:nvSpPr>
        <p:spPr>
          <a:xfrm>
            <a:off x="5486400" y="1143000"/>
            <a:ext cx="5410200" cy="5334000"/>
          </a:xfrm>
        </p:spPr>
        <p:txBody>
          <a:bodyPr>
            <a:normAutofit fontScale="92500" lnSpcReduction="20000"/>
          </a:bodyPr>
          <a:lstStyle/>
          <a:p>
            <a:pPr marL="0" indent="0">
              <a:buNone/>
              <a:defRPr/>
            </a:pPr>
            <a:r>
              <a:rPr lang="fil-PH" b="1" dirty="0" smtClean="0">
                <a:latin typeface="Calibri" pitchFamily="34" charset="0"/>
                <a:cs typeface="Calibri" pitchFamily="34" charset="0"/>
              </a:rPr>
              <a:t>Mainstreaming DRR is a means towards </a:t>
            </a:r>
          </a:p>
          <a:p>
            <a:pPr marL="514350" indent="-514350">
              <a:buFont typeface="Wingdings"/>
              <a:buAutoNum type="alphaLcParenBoth"/>
              <a:defRPr/>
            </a:pPr>
            <a:r>
              <a:rPr lang="fil-PH" sz="2800" b="1" dirty="0" smtClean="0">
                <a:solidFill>
                  <a:srgbClr val="FF0000"/>
                </a:solidFill>
                <a:latin typeface="Calibri" pitchFamily="34" charset="0"/>
                <a:cs typeface="Calibri" pitchFamily="34" charset="0"/>
              </a:rPr>
              <a:t>refocusing the development goals</a:t>
            </a:r>
            <a:r>
              <a:rPr lang="fil-PH" b="1" dirty="0" smtClean="0">
                <a:latin typeface="Calibri" pitchFamily="34" charset="0"/>
                <a:cs typeface="Calibri" pitchFamily="34" charset="0"/>
              </a:rPr>
              <a:t>, objectives and targets to be able to adequately respond to disaster risks; and </a:t>
            </a:r>
          </a:p>
          <a:p>
            <a:pPr marL="514350" indent="-514350">
              <a:buFont typeface="Wingdings"/>
              <a:buAutoNum type="alphaLcParenBoth"/>
              <a:defRPr/>
            </a:pPr>
            <a:r>
              <a:rPr lang="fil-PH" sz="2800" b="1" dirty="0" smtClean="0">
                <a:solidFill>
                  <a:srgbClr val="FF0000"/>
                </a:solidFill>
                <a:latin typeface="Calibri" pitchFamily="34" charset="0"/>
                <a:cs typeface="Calibri" pitchFamily="34" charset="0"/>
              </a:rPr>
              <a:t>identifying and implementing appropriate interventions to address the impacts of disaster risks</a:t>
            </a:r>
            <a:r>
              <a:rPr lang="fil-PH" b="1" dirty="0" smtClean="0">
                <a:latin typeface="Calibri" pitchFamily="34" charset="0"/>
                <a:cs typeface="Calibri" pitchFamily="34" charset="0"/>
              </a:rPr>
              <a:t>. </a:t>
            </a:r>
          </a:p>
          <a:p>
            <a:pPr marL="0" indent="0">
              <a:buNone/>
              <a:defRPr/>
            </a:pPr>
            <a:r>
              <a:rPr lang="fil-PH" b="1" dirty="0" smtClean="0">
                <a:latin typeface="Calibri" pitchFamily="34" charset="0"/>
                <a:cs typeface="Calibri" pitchFamily="34" charset="0"/>
              </a:rPr>
              <a:t>Mainstreaming DRR is an important step towards avoiding huge losses from disasters.  </a:t>
            </a:r>
          </a:p>
          <a:p>
            <a:endParaRPr lang="en-US" dirty="0"/>
          </a:p>
        </p:txBody>
      </p:sp>
      <p:pic>
        <p:nvPicPr>
          <p:cNvPr id="4" name="Picture 2"/>
          <p:cNvPicPr>
            <a:picLocks noChangeAspect="1" noChangeArrowheads="1"/>
          </p:cNvPicPr>
          <p:nvPr/>
        </p:nvPicPr>
        <p:blipFill rotWithShape="1">
          <a:blip r:embed="rId2" cstate="print"/>
          <a:srcRect l="30221" t="20803" r="33732" b="13853"/>
          <a:stretch/>
        </p:blipFill>
        <p:spPr bwMode="auto">
          <a:xfrm>
            <a:off x="914400" y="1219200"/>
            <a:ext cx="4538345" cy="50292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Explanation</a:t>
            </a:r>
            <a:endParaRPr lang="en-US" dirty="0"/>
          </a:p>
        </p:txBody>
      </p:sp>
      <p:sp>
        <p:nvSpPr>
          <p:cNvPr id="3" name="Content Placeholder 2"/>
          <p:cNvSpPr>
            <a:spLocks noGrp="1"/>
          </p:cNvSpPr>
          <p:nvPr>
            <p:ph idx="1"/>
          </p:nvPr>
        </p:nvSpPr>
        <p:spPr/>
        <p:txBody>
          <a:bodyPr>
            <a:normAutofit/>
          </a:bodyPr>
          <a:lstStyle/>
          <a:p>
            <a:pPr marL="0" indent="0" algn="ctr">
              <a:buNone/>
              <a:defRPr/>
            </a:pPr>
            <a:endParaRPr lang="fil-PH" sz="2800" b="1" dirty="0" smtClean="0">
              <a:latin typeface="Calibri" pitchFamily="34" charset="0"/>
              <a:cs typeface="Calibri" pitchFamily="34" charset="0"/>
            </a:endParaRPr>
          </a:p>
          <a:p>
            <a:pPr marL="0" indent="0" algn="ctr">
              <a:buNone/>
              <a:defRPr/>
            </a:pPr>
            <a:r>
              <a:rPr lang="fil-PH" sz="2800" b="1" dirty="0" smtClean="0">
                <a:latin typeface="Calibri" pitchFamily="34" charset="0"/>
                <a:cs typeface="Calibri" pitchFamily="34" charset="0"/>
              </a:rPr>
              <a:t>These processes will synergize efforts and create rippling positive changes toward </a:t>
            </a:r>
            <a:r>
              <a:rPr lang="fil-PH" sz="4000" b="1" dirty="0" smtClean="0">
                <a:solidFill>
                  <a:srgbClr val="FF0000"/>
                </a:solidFill>
                <a:latin typeface="Calibri" pitchFamily="34" charset="0"/>
                <a:cs typeface="Calibri" pitchFamily="34" charset="0"/>
              </a:rPr>
              <a:t>addressing the underlying causes of vulnerabilities and mainstreaming DRRM in national and local policy-making, planning, investment programming and in the policy/plan implementation.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21764" y="376535"/>
            <a:ext cx="73897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dirty="0">
                <a:solidFill>
                  <a:srgbClr val="000000"/>
                </a:solidFill>
                <a:latin typeface="Arial Rounded MT Bold" pitchFamily="34" charset="0"/>
              </a:rPr>
              <a:t>ANATOMY OF COMMUNITY RISK MANAGEMENT</a:t>
            </a:r>
          </a:p>
        </p:txBody>
      </p:sp>
      <p:sp>
        <p:nvSpPr>
          <p:cNvPr id="5" name="Line 3"/>
          <p:cNvSpPr>
            <a:spLocks noChangeShapeType="1"/>
          </p:cNvSpPr>
          <p:nvPr/>
        </p:nvSpPr>
        <p:spPr bwMode="auto">
          <a:xfrm>
            <a:off x="507868" y="761999"/>
            <a:ext cx="11173090"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4"/>
          <p:cNvSpPr>
            <a:spLocks noChangeShapeType="1"/>
          </p:cNvSpPr>
          <p:nvPr/>
        </p:nvSpPr>
        <p:spPr bwMode="auto">
          <a:xfrm>
            <a:off x="507868" y="6629399"/>
            <a:ext cx="11173090"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5"/>
          <p:cNvSpPr>
            <a:spLocks noChangeShapeType="1"/>
          </p:cNvSpPr>
          <p:nvPr/>
        </p:nvSpPr>
        <p:spPr bwMode="auto">
          <a:xfrm>
            <a:off x="507868"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a:off x="11680957"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a:off x="3250353"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8"/>
          <p:cNvSpPr>
            <a:spLocks noChangeShapeType="1"/>
          </p:cNvSpPr>
          <p:nvPr/>
        </p:nvSpPr>
        <p:spPr bwMode="auto">
          <a:xfrm>
            <a:off x="9040045"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9"/>
          <p:cNvSpPr>
            <a:spLocks noChangeShapeType="1"/>
          </p:cNvSpPr>
          <p:nvPr/>
        </p:nvSpPr>
        <p:spPr bwMode="auto">
          <a:xfrm>
            <a:off x="6094413"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Line 10"/>
          <p:cNvSpPr>
            <a:spLocks noChangeShapeType="1"/>
          </p:cNvSpPr>
          <p:nvPr/>
        </p:nvSpPr>
        <p:spPr bwMode="auto">
          <a:xfrm>
            <a:off x="2945633" y="8381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a:off x="5789692"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12"/>
          <p:cNvSpPr>
            <a:spLocks noChangeShapeType="1"/>
          </p:cNvSpPr>
          <p:nvPr/>
        </p:nvSpPr>
        <p:spPr bwMode="auto">
          <a:xfrm>
            <a:off x="8735325" y="761999"/>
            <a:ext cx="0" cy="586740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2945632" y="1066799"/>
            <a:ext cx="6094413"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a:off x="2945633" y="1295399"/>
            <a:ext cx="304721"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Line 15"/>
          <p:cNvSpPr>
            <a:spLocks noChangeShapeType="1"/>
          </p:cNvSpPr>
          <p:nvPr/>
        </p:nvSpPr>
        <p:spPr bwMode="auto">
          <a:xfrm>
            <a:off x="5789692" y="1295399"/>
            <a:ext cx="304721"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16"/>
          <p:cNvSpPr>
            <a:spLocks noChangeShapeType="1"/>
          </p:cNvSpPr>
          <p:nvPr/>
        </p:nvSpPr>
        <p:spPr bwMode="auto">
          <a:xfrm>
            <a:off x="8735324" y="1295399"/>
            <a:ext cx="304721"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17"/>
          <p:cNvSpPr>
            <a:spLocks noChangeShapeType="1"/>
          </p:cNvSpPr>
          <p:nvPr/>
        </p:nvSpPr>
        <p:spPr bwMode="auto">
          <a:xfrm>
            <a:off x="507868" y="1295399"/>
            <a:ext cx="11173090"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Line 18"/>
          <p:cNvSpPr>
            <a:spLocks noChangeShapeType="1"/>
          </p:cNvSpPr>
          <p:nvPr/>
        </p:nvSpPr>
        <p:spPr bwMode="auto">
          <a:xfrm>
            <a:off x="507868" y="1523999"/>
            <a:ext cx="2437765"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 name="Line 19"/>
          <p:cNvSpPr>
            <a:spLocks noChangeShapeType="1"/>
          </p:cNvSpPr>
          <p:nvPr/>
        </p:nvSpPr>
        <p:spPr bwMode="auto">
          <a:xfrm>
            <a:off x="507868" y="3352799"/>
            <a:ext cx="2437765"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20"/>
          <p:cNvSpPr>
            <a:spLocks noChangeShapeType="1"/>
          </p:cNvSpPr>
          <p:nvPr/>
        </p:nvSpPr>
        <p:spPr bwMode="auto">
          <a:xfrm>
            <a:off x="3250353" y="1523999"/>
            <a:ext cx="2539339"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21"/>
          <p:cNvSpPr>
            <a:spLocks noChangeShapeType="1"/>
          </p:cNvSpPr>
          <p:nvPr/>
        </p:nvSpPr>
        <p:spPr bwMode="auto">
          <a:xfrm>
            <a:off x="6094413" y="1523999"/>
            <a:ext cx="2640912"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22"/>
          <p:cNvSpPr>
            <a:spLocks noChangeShapeType="1"/>
          </p:cNvSpPr>
          <p:nvPr/>
        </p:nvSpPr>
        <p:spPr bwMode="auto">
          <a:xfrm>
            <a:off x="9040045" y="1523999"/>
            <a:ext cx="2640912"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Text Box 23"/>
          <p:cNvSpPr txBox="1">
            <a:spLocks noChangeArrowheads="1"/>
          </p:cNvSpPr>
          <p:nvPr/>
        </p:nvSpPr>
        <p:spPr bwMode="auto">
          <a:xfrm>
            <a:off x="1170213" y="969962"/>
            <a:ext cx="117656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a:solidFill>
                  <a:srgbClr val="000000"/>
                </a:solidFill>
                <a:latin typeface="Tahoma" pitchFamily="34" charset="0"/>
              </a:rPr>
              <a:t>hazard</a:t>
            </a:r>
          </a:p>
        </p:txBody>
      </p:sp>
      <p:sp>
        <p:nvSpPr>
          <p:cNvPr id="26" name="Text Box 24"/>
          <p:cNvSpPr txBox="1">
            <a:spLocks noChangeArrowheads="1"/>
          </p:cNvSpPr>
          <p:nvPr/>
        </p:nvSpPr>
        <p:spPr bwMode="auto">
          <a:xfrm>
            <a:off x="3903956" y="811212"/>
            <a:ext cx="119616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community</a:t>
            </a:r>
          </a:p>
        </p:txBody>
      </p:sp>
      <p:sp>
        <p:nvSpPr>
          <p:cNvPr id="27" name="Text Box 25"/>
          <p:cNvSpPr txBox="1">
            <a:spLocks noChangeArrowheads="1"/>
          </p:cNvSpPr>
          <p:nvPr/>
        </p:nvSpPr>
        <p:spPr bwMode="auto">
          <a:xfrm>
            <a:off x="3665856" y="1073150"/>
            <a:ext cx="1847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000">
              <a:latin typeface="Tahoma" pitchFamily="34" charset="0"/>
            </a:endParaRPr>
          </a:p>
        </p:txBody>
      </p:sp>
      <p:sp>
        <p:nvSpPr>
          <p:cNvPr id="28" name="Text Box 26"/>
          <p:cNvSpPr txBox="1">
            <a:spLocks noChangeArrowheads="1"/>
          </p:cNvSpPr>
          <p:nvPr/>
        </p:nvSpPr>
        <p:spPr bwMode="auto">
          <a:xfrm>
            <a:off x="3837463" y="1066799"/>
            <a:ext cx="13227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vulnerability</a:t>
            </a:r>
          </a:p>
        </p:txBody>
      </p:sp>
      <p:sp>
        <p:nvSpPr>
          <p:cNvPr id="29" name="Text Box 27"/>
          <p:cNvSpPr txBox="1">
            <a:spLocks noChangeArrowheads="1"/>
          </p:cNvSpPr>
          <p:nvPr/>
        </p:nvSpPr>
        <p:spPr bwMode="auto">
          <a:xfrm>
            <a:off x="6873309" y="761999"/>
            <a:ext cx="10534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readiness</a:t>
            </a:r>
          </a:p>
        </p:txBody>
      </p:sp>
      <p:sp>
        <p:nvSpPr>
          <p:cNvPr id="30" name="Text Box 28"/>
          <p:cNvSpPr txBox="1">
            <a:spLocks noChangeArrowheads="1"/>
          </p:cNvSpPr>
          <p:nvPr/>
        </p:nvSpPr>
        <p:spPr bwMode="auto">
          <a:xfrm>
            <a:off x="5992839" y="1066799"/>
            <a:ext cx="24641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solidFill>
                  <a:srgbClr val="000000"/>
                </a:solidFill>
                <a:latin typeface="Tahoma" pitchFamily="34" charset="0"/>
              </a:rPr>
              <a:t>multisectoral, all hazards</a:t>
            </a:r>
          </a:p>
        </p:txBody>
      </p:sp>
      <p:sp>
        <p:nvSpPr>
          <p:cNvPr id="31" name="Text Box 29"/>
          <p:cNvSpPr txBox="1">
            <a:spLocks noChangeArrowheads="1"/>
          </p:cNvSpPr>
          <p:nvPr/>
        </p:nvSpPr>
        <p:spPr bwMode="auto">
          <a:xfrm>
            <a:off x="9650435" y="685800"/>
            <a:ext cx="142859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a:solidFill>
                  <a:srgbClr val="000000"/>
                </a:solidFill>
                <a:latin typeface="Tahoma" pitchFamily="34" charset="0"/>
              </a:rPr>
              <a:t>Community </a:t>
            </a:r>
          </a:p>
          <a:p>
            <a:pPr algn="ctr" eaLnBrk="1" hangingPunct="1"/>
            <a:r>
              <a:rPr lang="en-US" altLang="en-US" sz="1600" b="1">
                <a:solidFill>
                  <a:srgbClr val="000000"/>
                </a:solidFill>
                <a:latin typeface="Tahoma" pitchFamily="34" charset="0"/>
              </a:rPr>
              <a:t>risk</a:t>
            </a:r>
          </a:p>
        </p:txBody>
      </p:sp>
      <p:sp>
        <p:nvSpPr>
          <p:cNvPr id="32" name="Text Box 30"/>
          <p:cNvSpPr txBox="1">
            <a:spLocks noChangeArrowheads="1"/>
          </p:cNvSpPr>
          <p:nvPr/>
        </p:nvSpPr>
        <p:spPr bwMode="auto">
          <a:xfrm>
            <a:off x="707016" y="1219199"/>
            <a:ext cx="11464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indicators:</a:t>
            </a:r>
          </a:p>
        </p:txBody>
      </p:sp>
      <p:sp>
        <p:nvSpPr>
          <p:cNvPr id="33" name="Text Box 31"/>
          <p:cNvSpPr txBox="1">
            <a:spLocks noChangeArrowheads="1"/>
          </p:cNvSpPr>
          <p:nvPr/>
        </p:nvSpPr>
        <p:spPr bwMode="auto">
          <a:xfrm>
            <a:off x="9120691" y="1219199"/>
            <a:ext cx="11464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indicators:</a:t>
            </a:r>
          </a:p>
        </p:txBody>
      </p:sp>
      <p:sp>
        <p:nvSpPr>
          <p:cNvPr id="34" name="Text Box 32"/>
          <p:cNvSpPr txBox="1">
            <a:spLocks noChangeArrowheads="1"/>
          </p:cNvSpPr>
          <p:nvPr/>
        </p:nvSpPr>
        <p:spPr bwMode="auto">
          <a:xfrm>
            <a:off x="6291444" y="1219199"/>
            <a:ext cx="11464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indicators:</a:t>
            </a:r>
          </a:p>
        </p:txBody>
      </p:sp>
      <p:sp>
        <p:nvSpPr>
          <p:cNvPr id="35" name="Text Box 33"/>
          <p:cNvSpPr txBox="1">
            <a:spLocks noChangeArrowheads="1"/>
          </p:cNvSpPr>
          <p:nvPr/>
        </p:nvSpPr>
        <p:spPr bwMode="auto">
          <a:xfrm>
            <a:off x="3447385" y="1219199"/>
            <a:ext cx="11464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solidFill>
                  <a:srgbClr val="000000"/>
                </a:solidFill>
                <a:latin typeface="Tahoma" pitchFamily="34" charset="0"/>
              </a:rPr>
              <a:t>indicators:</a:t>
            </a:r>
          </a:p>
        </p:txBody>
      </p:sp>
      <p:sp>
        <p:nvSpPr>
          <p:cNvPr id="36" name="Text Box 34"/>
          <p:cNvSpPr txBox="1">
            <a:spLocks noChangeArrowheads="1"/>
          </p:cNvSpPr>
          <p:nvPr/>
        </p:nvSpPr>
        <p:spPr bwMode="auto">
          <a:xfrm>
            <a:off x="933203" y="1477962"/>
            <a:ext cx="1962397" cy="19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a:solidFill>
                  <a:srgbClr val="000000"/>
                </a:solidFill>
                <a:latin typeface="Tahoma" pitchFamily="34" charset="0"/>
              </a:rPr>
              <a:t>probability</a:t>
            </a:r>
          </a:p>
          <a:p>
            <a:pPr eaLnBrk="1" hangingPunct="1"/>
            <a:r>
              <a:rPr lang="en-US" altLang="en-US" sz="1200" b="1" dirty="0">
                <a:solidFill>
                  <a:srgbClr val="000000"/>
                </a:solidFill>
                <a:latin typeface="Tahoma" pitchFamily="34" charset="0"/>
              </a:rPr>
              <a:t>scale/magnitude/</a:t>
            </a:r>
          </a:p>
          <a:p>
            <a:pPr eaLnBrk="1" hangingPunct="1"/>
            <a:r>
              <a:rPr lang="en-US" altLang="en-US" sz="1200" b="1" dirty="0">
                <a:solidFill>
                  <a:srgbClr val="000000"/>
                </a:solidFill>
                <a:latin typeface="Tahoma" pitchFamily="34" charset="0"/>
              </a:rPr>
              <a:t>  strength/intensity</a:t>
            </a:r>
          </a:p>
          <a:p>
            <a:pPr eaLnBrk="1" hangingPunct="1"/>
            <a:r>
              <a:rPr lang="en-US" altLang="en-US" sz="1200" b="1" dirty="0">
                <a:solidFill>
                  <a:srgbClr val="000000"/>
                </a:solidFill>
                <a:latin typeface="Tahoma" pitchFamily="34" charset="0"/>
              </a:rPr>
              <a:t>spread</a:t>
            </a:r>
          </a:p>
          <a:p>
            <a:pPr eaLnBrk="1" hangingPunct="1"/>
            <a:r>
              <a:rPr lang="en-US" altLang="en-US" sz="1200" b="1" dirty="0">
                <a:solidFill>
                  <a:srgbClr val="000000"/>
                </a:solidFill>
                <a:latin typeface="Tahoma" pitchFamily="34" charset="0"/>
              </a:rPr>
              <a:t>duration</a:t>
            </a:r>
          </a:p>
          <a:p>
            <a:pPr eaLnBrk="1" hangingPunct="1"/>
            <a:endParaRPr lang="en-US" altLang="en-US" sz="1400" b="1" dirty="0">
              <a:solidFill>
                <a:srgbClr val="000000"/>
              </a:solidFill>
              <a:latin typeface="Tahoma" pitchFamily="34" charset="0"/>
            </a:endParaRPr>
          </a:p>
          <a:p>
            <a:pPr eaLnBrk="1" hangingPunct="1"/>
            <a:r>
              <a:rPr lang="en-US" altLang="en-US" sz="1200" b="1" dirty="0">
                <a:solidFill>
                  <a:srgbClr val="000000"/>
                </a:solidFill>
                <a:latin typeface="Tahoma" pitchFamily="34" charset="0"/>
              </a:rPr>
              <a:t>biological hazards:</a:t>
            </a:r>
          </a:p>
          <a:p>
            <a:pPr eaLnBrk="1" hangingPunct="1"/>
            <a:r>
              <a:rPr lang="en-US" altLang="en-US" sz="1200" b="1" dirty="0">
                <a:solidFill>
                  <a:srgbClr val="000000"/>
                </a:solidFill>
                <a:latin typeface="Tahoma" pitchFamily="34" charset="0"/>
              </a:rPr>
              <a:t>   season, infectivity, </a:t>
            </a:r>
          </a:p>
          <a:p>
            <a:pPr eaLnBrk="1" hangingPunct="1"/>
            <a:r>
              <a:rPr lang="en-US" altLang="en-US" sz="1200" b="1" dirty="0">
                <a:solidFill>
                  <a:srgbClr val="000000"/>
                </a:solidFill>
                <a:latin typeface="Tahoma" pitchFamily="34" charset="0"/>
              </a:rPr>
              <a:t>   latency, transmission</a:t>
            </a:r>
          </a:p>
          <a:p>
            <a:pPr eaLnBrk="1" hangingPunct="1"/>
            <a:r>
              <a:rPr lang="en-US" altLang="en-US" sz="1200" b="1" dirty="0">
                <a:solidFill>
                  <a:srgbClr val="000000"/>
                </a:solidFill>
                <a:latin typeface="Tahoma" pitchFamily="34" charset="0"/>
              </a:rPr>
              <a:t>   resistance, etc.</a:t>
            </a:r>
          </a:p>
        </p:txBody>
      </p:sp>
      <p:sp>
        <p:nvSpPr>
          <p:cNvPr id="37" name="Text Box 35"/>
          <p:cNvSpPr txBox="1">
            <a:spLocks noChangeArrowheads="1"/>
          </p:cNvSpPr>
          <p:nvPr/>
        </p:nvSpPr>
        <p:spPr bwMode="auto">
          <a:xfrm>
            <a:off x="933203" y="3352800"/>
            <a:ext cx="1778051"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a:solidFill>
                  <a:srgbClr val="000000"/>
                </a:solidFill>
                <a:latin typeface="Tahoma" pitchFamily="34" charset="0"/>
              </a:rPr>
              <a:t>natural phenomena</a:t>
            </a:r>
          </a:p>
          <a:p>
            <a:pPr eaLnBrk="1" hangingPunct="1"/>
            <a:r>
              <a:rPr lang="en-US" altLang="en-US" sz="1200" b="1" dirty="0">
                <a:solidFill>
                  <a:srgbClr val="000000"/>
                </a:solidFill>
                <a:latin typeface="Tahoma" pitchFamily="34" charset="0"/>
              </a:rPr>
              <a:t>famine</a:t>
            </a:r>
          </a:p>
          <a:p>
            <a:pPr eaLnBrk="1" hangingPunct="1"/>
            <a:r>
              <a:rPr lang="en-US" altLang="en-US" sz="1200" b="1" dirty="0">
                <a:solidFill>
                  <a:srgbClr val="000000"/>
                </a:solidFill>
                <a:latin typeface="Tahoma" pitchFamily="34" charset="0"/>
              </a:rPr>
              <a:t>diseases of epidemic</a:t>
            </a:r>
          </a:p>
          <a:p>
            <a:pPr eaLnBrk="1" hangingPunct="1"/>
            <a:r>
              <a:rPr lang="en-US" altLang="en-US" sz="1200" b="1" dirty="0">
                <a:solidFill>
                  <a:srgbClr val="000000"/>
                </a:solidFill>
                <a:latin typeface="Tahoma" pitchFamily="34" charset="0"/>
              </a:rPr>
              <a:t>  potential</a:t>
            </a:r>
          </a:p>
          <a:p>
            <a:pPr eaLnBrk="1" hangingPunct="1"/>
            <a:r>
              <a:rPr lang="en-US" altLang="en-US" sz="1200" b="1" dirty="0">
                <a:solidFill>
                  <a:srgbClr val="000000"/>
                </a:solidFill>
                <a:latin typeface="Tahoma" pitchFamily="34" charset="0"/>
              </a:rPr>
              <a:t>events/crowds</a:t>
            </a:r>
          </a:p>
          <a:p>
            <a:pPr eaLnBrk="1" hangingPunct="1"/>
            <a:r>
              <a:rPr lang="en-US" altLang="en-US" sz="1200" b="1" dirty="0" err="1">
                <a:solidFill>
                  <a:srgbClr val="000000"/>
                </a:solidFill>
                <a:latin typeface="Tahoma" pitchFamily="34" charset="0"/>
              </a:rPr>
              <a:t>intoxification</a:t>
            </a:r>
            <a:endParaRPr lang="en-US" altLang="en-US" sz="1200" b="1" dirty="0">
              <a:solidFill>
                <a:srgbClr val="000000"/>
              </a:solidFill>
              <a:latin typeface="Tahoma" pitchFamily="34" charset="0"/>
            </a:endParaRPr>
          </a:p>
          <a:p>
            <a:pPr eaLnBrk="1" hangingPunct="1"/>
            <a:r>
              <a:rPr lang="en-US" altLang="en-US" sz="1200" b="1" dirty="0">
                <a:solidFill>
                  <a:srgbClr val="000000"/>
                </a:solidFill>
                <a:latin typeface="Tahoma" pitchFamily="34" charset="0"/>
              </a:rPr>
              <a:t>infestations</a:t>
            </a:r>
          </a:p>
          <a:p>
            <a:pPr eaLnBrk="1" hangingPunct="1"/>
            <a:r>
              <a:rPr lang="en-US" altLang="en-US" sz="1200" b="1" dirty="0">
                <a:solidFill>
                  <a:srgbClr val="000000"/>
                </a:solidFill>
                <a:latin typeface="Tahoma" pitchFamily="34" charset="0"/>
              </a:rPr>
              <a:t>transport accidents</a:t>
            </a:r>
          </a:p>
          <a:p>
            <a:pPr eaLnBrk="1" hangingPunct="1"/>
            <a:r>
              <a:rPr lang="en-US" altLang="en-US" sz="1200" b="1" dirty="0">
                <a:solidFill>
                  <a:srgbClr val="000000"/>
                </a:solidFill>
                <a:latin typeface="Tahoma" pitchFamily="34" charset="0"/>
              </a:rPr>
              <a:t>structural failures</a:t>
            </a:r>
          </a:p>
          <a:p>
            <a:pPr eaLnBrk="1" hangingPunct="1"/>
            <a:r>
              <a:rPr lang="en-US" altLang="en-US" sz="1200" b="1" dirty="0">
                <a:solidFill>
                  <a:srgbClr val="000000"/>
                </a:solidFill>
                <a:latin typeface="Tahoma" pitchFamily="34" charset="0"/>
              </a:rPr>
              <a:t>industrial accidents</a:t>
            </a:r>
          </a:p>
          <a:p>
            <a:pPr eaLnBrk="1" hangingPunct="1"/>
            <a:r>
              <a:rPr lang="en-US" altLang="en-US" sz="1200" b="1" dirty="0">
                <a:solidFill>
                  <a:srgbClr val="000000"/>
                </a:solidFill>
                <a:latin typeface="Tahoma" pitchFamily="34" charset="0"/>
              </a:rPr>
              <a:t>chemical accidents</a:t>
            </a:r>
          </a:p>
          <a:p>
            <a:pPr eaLnBrk="1" hangingPunct="1"/>
            <a:r>
              <a:rPr lang="en-US" altLang="en-US" sz="1200" b="1" dirty="0">
                <a:solidFill>
                  <a:srgbClr val="000000"/>
                </a:solidFill>
                <a:latin typeface="Tahoma" pitchFamily="34" charset="0"/>
              </a:rPr>
              <a:t>pollution</a:t>
            </a:r>
          </a:p>
          <a:p>
            <a:pPr eaLnBrk="1" hangingPunct="1"/>
            <a:r>
              <a:rPr lang="en-US" altLang="en-US" sz="1200" b="1" dirty="0">
                <a:solidFill>
                  <a:srgbClr val="000000"/>
                </a:solidFill>
                <a:latin typeface="Tahoma" pitchFamily="34" charset="0"/>
              </a:rPr>
              <a:t>refugees</a:t>
            </a:r>
          </a:p>
          <a:p>
            <a:pPr eaLnBrk="1" hangingPunct="1"/>
            <a:r>
              <a:rPr lang="en-US" altLang="en-US" sz="1200" b="1" dirty="0">
                <a:solidFill>
                  <a:srgbClr val="000000"/>
                </a:solidFill>
                <a:latin typeface="Tahoma" pitchFamily="34" charset="0"/>
              </a:rPr>
              <a:t>war</a:t>
            </a:r>
          </a:p>
          <a:p>
            <a:pPr eaLnBrk="1" hangingPunct="1"/>
            <a:r>
              <a:rPr lang="en-US" altLang="en-US" sz="1200" b="1" dirty="0">
                <a:solidFill>
                  <a:srgbClr val="000000"/>
                </a:solidFill>
                <a:latin typeface="Tahoma" pitchFamily="34" charset="0"/>
              </a:rPr>
              <a:t>terrorism</a:t>
            </a:r>
          </a:p>
        </p:txBody>
      </p:sp>
      <p:sp>
        <p:nvSpPr>
          <p:cNvPr id="38" name="Line 36"/>
          <p:cNvSpPr>
            <a:spLocks noChangeShapeType="1"/>
          </p:cNvSpPr>
          <p:nvPr/>
        </p:nvSpPr>
        <p:spPr bwMode="auto">
          <a:xfrm>
            <a:off x="507868" y="6172199"/>
            <a:ext cx="11173090" cy="0"/>
          </a:xfrm>
          <a:prstGeom prst="line">
            <a:avLst/>
          </a:prstGeom>
          <a:noFill/>
          <a:ln w="12700">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Text Box 37"/>
          <p:cNvSpPr txBox="1">
            <a:spLocks noChangeArrowheads="1"/>
          </p:cNvSpPr>
          <p:nvPr/>
        </p:nvSpPr>
        <p:spPr bwMode="auto">
          <a:xfrm>
            <a:off x="730710" y="6172199"/>
            <a:ext cx="20217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latin typeface="Tahoma" pitchFamily="34" charset="0"/>
              </a:rPr>
              <a:t>Prevention &amp; Mitigation</a:t>
            </a:r>
          </a:p>
          <a:p>
            <a:pPr algn="ctr" eaLnBrk="1" hangingPunct="1"/>
            <a:r>
              <a:rPr lang="en-US" altLang="en-US" sz="1200" b="1">
                <a:latin typeface="Tahoma" pitchFamily="34" charset="0"/>
              </a:rPr>
              <a:t>Programme</a:t>
            </a:r>
          </a:p>
        </p:txBody>
      </p:sp>
      <p:sp>
        <p:nvSpPr>
          <p:cNvPr id="40" name="Text Box 38"/>
          <p:cNvSpPr txBox="1">
            <a:spLocks noChangeArrowheads="1"/>
          </p:cNvSpPr>
          <p:nvPr/>
        </p:nvSpPr>
        <p:spPr bwMode="auto">
          <a:xfrm>
            <a:off x="2950903" y="990599"/>
            <a:ext cx="3449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latin typeface="Times New Roman" pitchFamily="18" charset="0"/>
                <a:sym typeface="Wingdings 2" pitchFamily="18" charset="2"/>
              </a:rPr>
              <a:t></a:t>
            </a:r>
            <a:endParaRPr lang="en-US" altLang="en-US" sz="1400">
              <a:latin typeface="Times New Roman" pitchFamily="18" charset="0"/>
            </a:endParaRPr>
          </a:p>
        </p:txBody>
      </p:sp>
      <p:sp>
        <p:nvSpPr>
          <p:cNvPr id="41" name="Text Box 39"/>
          <p:cNvSpPr txBox="1">
            <a:spLocks noChangeArrowheads="1"/>
          </p:cNvSpPr>
          <p:nvPr/>
        </p:nvSpPr>
        <p:spPr bwMode="auto">
          <a:xfrm>
            <a:off x="5794962" y="6248399"/>
            <a:ext cx="3449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latin typeface="Times New Roman" pitchFamily="18" charset="0"/>
                <a:sym typeface="Wingdings 2" pitchFamily="18" charset="2"/>
              </a:rPr>
              <a:t></a:t>
            </a:r>
            <a:endParaRPr lang="en-US" altLang="en-US" sz="1400">
              <a:latin typeface="Times New Roman" pitchFamily="18" charset="0"/>
            </a:endParaRPr>
          </a:p>
        </p:txBody>
      </p:sp>
      <p:sp>
        <p:nvSpPr>
          <p:cNvPr id="42" name="Text Box 40"/>
          <p:cNvSpPr txBox="1">
            <a:spLocks noChangeArrowheads="1"/>
          </p:cNvSpPr>
          <p:nvPr/>
        </p:nvSpPr>
        <p:spPr bwMode="auto">
          <a:xfrm>
            <a:off x="2950903" y="6248399"/>
            <a:ext cx="3449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latin typeface="Times New Roman" pitchFamily="18" charset="0"/>
                <a:sym typeface="Wingdings 2" pitchFamily="18" charset="2"/>
              </a:rPr>
              <a:t></a:t>
            </a:r>
            <a:endParaRPr lang="en-US" altLang="en-US" sz="1400">
              <a:latin typeface="Times New Roman" pitchFamily="18" charset="0"/>
            </a:endParaRPr>
          </a:p>
        </p:txBody>
      </p:sp>
      <p:sp>
        <p:nvSpPr>
          <p:cNvPr id="43" name="Text Box 41"/>
          <p:cNvSpPr txBox="1">
            <a:spLocks noChangeArrowheads="1"/>
          </p:cNvSpPr>
          <p:nvPr/>
        </p:nvSpPr>
        <p:spPr bwMode="auto">
          <a:xfrm>
            <a:off x="8763488" y="952500"/>
            <a:ext cx="316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latin typeface="Times New Roman" pitchFamily="18" charset="0"/>
              </a:rPr>
              <a:t>=</a:t>
            </a:r>
          </a:p>
        </p:txBody>
      </p:sp>
      <p:sp>
        <p:nvSpPr>
          <p:cNvPr id="44" name="Text Box 42"/>
          <p:cNvSpPr txBox="1">
            <a:spLocks noChangeArrowheads="1"/>
          </p:cNvSpPr>
          <p:nvPr/>
        </p:nvSpPr>
        <p:spPr bwMode="auto">
          <a:xfrm>
            <a:off x="8774067" y="6192837"/>
            <a:ext cx="316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latin typeface="Times New Roman" pitchFamily="18" charset="0"/>
              </a:rPr>
              <a:t>=</a:t>
            </a:r>
          </a:p>
        </p:txBody>
      </p:sp>
      <p:sp>
        <p:nvSpPr>
          <p:cNvPr id="45" name="Text Box 43"/>
          <p:cNvSpPr txBox="1">
            <a:spLocks noChangeArrowheads="1"/>
          </p:cNvSpPr>
          <p:nvPr/>
        </p:nvSpPr>
        <p:spPr bwMode="auto">
          <a:xfrm>
            <a:off x="3229193" y="1523999"/>
            <a:ext cx="2458926"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solidFill>
                  <a:srgbClr val="000000"/>
                </a:solidFill>
                <a:latin typeface="Tahoma" pitchFamily="34" charset="0"/>
              </a:rPr>
              <a:t>People:</a:t>
            </a:r>
          </a:p>
          <a:p>
            <a:pPr algn="r" eaLnBrk="1" hangingPunct="1"/>
            <a:r>
              <a:rPr lang="en-US" altLang="en-US" sz="1200" b="1" dirty="0">
                <a:solidFill>
                  <a:srgbClr val="000000"/>
                </a:solidFill>
                <a:latin typeface="Tahoma" pitchFamily="34" charset="0"/>
              </a:rPr>
              <a:t>access to health care</a:t>
            </a:r>
          </a:p>
          <a:p>
            <a:pPr algn="r" eaLnBrk="1" hangingPunct="1"/>
            <a:r>
              <a:rPr lang="en-US" altLang="en-US" sz="1200" b="1" dirty="0">
                <a:solidFill>
                  <a:srgbClr val="000000"/>
                </a:solidFill>
                <a:latin typeface="Tahoma" pitchFamily="34" charset="0"/>
              </a:rPr>
              <a:t>measles vaccination</a:t>
            </a:r>
          </a:p>
          <a:p>
            <a:pPr algn="r" eaLnBrk="1" hangingPunct="1"/>
            <a:r>
              <a:rPr lang="en-US" altLang="en-US" sz="1200" b="1" dirty="0">
                <a:solidFill>
                  <a:srgbClr val="000000"/>
                </a:solidFill>
                <a:latin typeface="Tahoma" pitchFamily="34" charset="0"/>
              </a:rPr>
              <a:t>under 5 nutrition</a:t>
            </a:r>
          </a:p>
          <a:p>
            <a:pPr algn="r" eaLnBrk="1" hangingPunct="1"/>
            <a:r>
              <a:rPr lang="en-US" altLang="en-US" sz="1200" b="1" dirty="0">
                <a:solidFill>
                  <a:srgbClr val="000000"/>
                </a:solidFill>
                <a:latin typeface="Tahoma" pitchFamily="34" charset="0"/>
              </a:rPr>
              <a:t>under 5 mortality</a:t>
            </a:r>
          </a:p>
          <a:p>
            <a:pPr algn="r" eaLnBrk="1" hangingPunct="1"/>
            <a:r>
              <a:rPr lang="en-US" altLang="en-US" sz="1200" b="1" dirty="0">
                <a:solidFill>
                  <a:srgbClr val="000000"/>
                </a:solidFill>
                <a:latin typeface="Tahoma" pitchFamily="34" charset="0"/>
              </a:rPr>
              <a:t>access to clean water</a:t>
            </a:r>
          </a:p>
          <a:p>
            <a:pPr algn="r" eaLnBrk="1" hangingPunct="1"/>
            <a:r>
              <a:rPr lang="en-US" altLang="en-US" sz="1200" b="1" dirty="0">
                <a:solidFill>
                  <a:srgbClr val="000000"/>
                </a:solidFill>
                <a:latin typeface="Tahoma" pitchFamily="34" charset="0"/>
              </a:rPr>
              <a:t>access to sanitation</a:t>
            </a:r>
          </a:p>
          <a:p>
            <a:pPr algn="r" eaLnBrk="1" hangingPunct="1"/>
            <a:r>
              <a:rPr lang="en-US" altLang="en-US" sz="1200" b="1" dirty="0">
                <a:solidFill>
                  <a:srgbClr val="000000"/>
                </a:solidFill>
                <a:latin typeface="Tahoma" pitchFamily="34" charset="0"/>
              </a:rPr>
              <a:t>adequate housing</a:t>
            </a:r>
          </a:p>
          <a:p>
            <a:pPr algn="r" eaLnBrk="1" hangingPunct="1"/>
            <a:r>
              <a:rPr lang="en-US" altLang="en-US" sz="1200" b="1" dirty="0">
                <a:solidFill>
                  <a:srgbClr val="000000"/>
                </a:solidFill>
                <a:latin typeface="Tahoma" pitchFamily="34" charset="0"/>
              </a:rPr>
              <a:t>employment/ income</a:t>
            </a:r>
          </a:p>
          <a:p>
            <a:pPr algn="r" eaLnBrk="1" hangingPunct="1"/>
            <a:r>
              <a:rPr lang="en-US" altLang="en-US" sz="1200" b="1" dirty="0">
                <a:solidFill>
                  <a:srgbClr val="000000"/>
                </a:solidFill>
                <a:latin typeface="Tahoma" pitchFamily="34" charset="0"/>
              </a:rPr>
              <a:t>female literacy</a:t>
            </a:r>
          </a:p>
          <a:p>
            <a:pPr algn="r" eaLnBrk="1" hangingPunct="1"/>
            <a:endParaRPr lang="en-US" altLang="en-US" sz="1200" b="1" dirty="0">
              <a:solidFill>
                <a:srgbClr val="000000"/>
              </a:solidFill>
              <a:latin typeface="Tahoma" pitchFamily="34" charset="0"/>
            </a:endParaRPr>
          </a:p>
          <a:p>
            <a:pPr eaLnBrk="1" hangingPunct="1"/>
            <a:r>
              <a:rPr lang="en-US" altLang="en-US" sz="1600" b="1" dirty="0">
                <a:solidFill>
                  <a:srgbClr val="000000"/>
                </a:solidFill>
                <a:latin typeface="Tahoma" pitchFamily="34" charset="0"/>
              </a:rPr>
              <a:t>Property:</a:t>
            </a:r>
          </a:p>
          <a:p>
            <a:pPr algn="r" eaLnBrk="1" hangingPunct="1"/>
            <a:r>
              <a:rPr lang="en-US" altLang="en-US" sz="1200" b="1" dirty="0">
                <a:solidFill>
                  <a:srgbClr val="000000"/>
                </a:solidFill>
                <a:latin typeface="Tahoma" pitchFamily="34" charset="0"/>
              </a:rPr>
              <a:t>health infrastructure</a:t>
            </a:r>
          </a:p>
          <a:p>
            <a:pPr algn="r" eaLnBrk="1" hangingPunct="1"/>
            <a:r>
              <a:rPr lang="en-US" altLang="en-US" sz="1200" b="1" dirty="0">
                <a:solidFill>
                  <a:srgbClr val="000000"/>
                </a:solidFill>
                <a:latin typeface="Tahoma" pitchFamily="34" charset="0"/>
              </a:rPr>
              <a:t>vehicles</a:t>
            </a:r>
          </a:p>
          <a:p>
            <a:pPr algn="r" eaLnBrk="1" hangingPunct="1"/>
            <a:r>
              <a:rPr lang="en-US" altLang="en-US" sz="1200" b="1" dirty="0">
                <a:solidFill>
                  <a:srgbClr val="000000"/>
                </a:solidFill>
                <a:latin typeface="Tahoma" pitchFamily="34" charset="0"/>
              </a:rPr>
              <a:t>medical supplies</a:t>
            </a:r>
          </a:p>
          <a:p>
            <a:pPr algn="r" eaLnBrk="1" hangingPunct="1"/>
            <a:endParaRPr lang="en-US" altLang="en-US" sz="1400" b="1" dirty="0">
              <a:solidFill>
                <a:srgbClr val="000000"/>
              </a:solidFill>
              <a:latin typeface="Tahoma" pitchFamily="34" charset="0"/>
            </a:endParaRPr>
          </a:p>
          <a:p>
            <a:pPr eaLnBrk="1" hangingPunct="1"/>
            <a:r>
              <a:rPr lang="en-US" altLang="en-US" sz="1400" b="1" dirty="0">
                <a:solidFill>
                  <a:srgbClr val="000000"/>
                </a:solidFill>
                <a:latin typeface="Tahoma" pitchFamily="34" charset="0"/>
              </a:rPr>
              <a:t>Services:</a:t>
            </a:r>
          </a:p>
          <a:p>
            <a:pPr algn="r" eaLnBrk="1" hangingPunct="1"/>
            <a:r>
              <a:rPr lang="en-US" altLang="en-US" sz="1200" b="1" dirty="0">
                <a:solidFill>
                  <a:srgbClr val="000000"/>
                </a:solidFill>
                <a:latin typeface="Tahoma" pitchFamily="34" charset="0"/>
              </a:rPr>
              <a:t>curative care services</a:t>
            </a:r>
          </a:p>
          <a:p>
            <a:pPr algn="r" eaLnBrk="1" hangingPunct="1"/>
            <a:r>
              <a:rPr lang="en-US" altLang="en-US" sz="1200" b="1" dirty="0">
                <a:solidFill>
                  <a:srgbClr val="000000"/>
                </a:solidFill>
                <a:latin typeface="Tahoma" pitchFamily="34" charset="0"/>
              </a:rPr>
              <a:t>ambulance services</a:t>
            </a:r>
          </a:p>
          <a:p>
            <a:pPr algn="r" eaLnBrk="1" hangingPunct="1"/>
            <a:r>
              <a:rPr lang="en-US" altLang="en-US" sz="1200" b="1" dirty="0">
                <a:solidFill>
                  <a:srgbClr val="000000"/>
                </a:solidFill>
                <a:latin typeface="Tahoma" pitchFamily="34" charset="0"/>
              </a:rPr>
              <a:t>public health services</a:t>
            </a:r>
          </a:p>
          <a:p>
            <a:pPr algn="r" eaLnBrk="1" hangingPunct="1"/>
            <a:r>
              <a:rPr lang="en-US" altLang="en-US" sz="1200" b="1" dirty="0">
                <a:solidFill>
                  <a:srgbClr val="000000"/>
                </a:solidFill>
                <a:latin typeface="Tahoma" pitchFamily="34" charset="0"/>
              </a:rPr>
              <a:t>health info system</a:t>
            </a:r>
          </a:p>
          <a:p>
            <a:pPr algn="r" eaLnBrk="1" hangingPunct="1"/>
            <a:endParaRPr lang="en-US" altLang="en-US" sz="1200" b="1" dirty="0">
              <a:solidFill>
                <a:srgbClr val="000000"/>
              </a:solidFill>
              <a:latin typeface="Tahoma" pitchFamily="34" charset="0"/>
            </a:endParaRPr>
          </a:p>
          <a:p>
            <a:pPr eaLnBrk="1" hangingPunct="1"/>
            <a:r>
              <a:rPr lang="en-US" altLang="en-US" sz="1400" b="1" dirty="0">
                <a:solidFill>
                  <a:srgbClr val="000000"/>
                </a:solidFill>
                <a:latin typeface="Tahoma" pitchFamily="34" charset="0"/>
              </a:rPr>
              <a:t>Environment:</a:t>
            </a:r>
          </a:p>
          <a:p>
            <a:pPr algn="r" eaLnBrk="1" hangingPunct="1"/>
            <a:r>
              <a:rPr lang="en-US" altLang="en-US" sz="1200" b="1" dirty="0">
                <a:solidFill>
                  <a:srgbClr val="000000"/>
                </a:solidFill>
                <a:latin typeface="Tahoma" pitchFamily="34" charset="0"/>
              </a:rPr>
              <a:t>water/soil/air quality</a:t>
            </a:r>
          </a:p>
        </p:txBody>
      </p:sp>
      <p:sp>
        <p:nvSpPr>
          <p:cNvPr id="46" name="Text Box 44"/>
          <p:cNvSpPr txBox="1">
            <a:spLocks noChangeArrowheads="1"/>
          </p:cNvSpPr>
          <p:nvPr/>
        </p:nvSpPr>
        <p:spPr bwMode="auto">
          <a:xfrm>
            <a:off x="3520969" y="6172199"/>
            <a:ext cx="20425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latin typeface="Tahoma" pitchFamily="34" charset="0"/>
              </a:rPr>
              <a:t>Vulnerability Reduction </a:t>
            </a:r>
          </a:p>
          <a:p>
            <a:pPr algn="ctr" eaLnBrk="1" hangingPunct="1"/>
            <a:r>
              <a:rPr lang="en-US" altLang="en-US" sz="1200" b="1">
                <a:latin typeface="Tahoma" pitchFamily="34" charset="0"/>
              </a:rPr>
              <a:t>Programme</a:t>
            </a:r>
          </a:p>
        </p:txBody>
      </p:sp>
      <p:sp>
        <p:nvSpPr>
          <p:cNvPr id="47" name="Text Box 45"/>
          <p:cNvSpPr txBox="1">
            <a:spLocks noChangeArrowheads="1"/>
          </p:cNvSpPr>
          <p:nvPr/>
        </p:nvSpPr>
        <p:spPr bwMode="auto">
          <a:xfrm>
            <a:off x="6172112" y="1479549"/>
            <a:ext cx="2438488" cy="463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a:solidFill>
                  <a:srgbClr val="000000"/>
                </a:solidFill>
                <a:latin typeface="Tahoma" pitchFamily="34" charset="0"/>
              </a:rPr>
              <a:t>policy, plans, procedures</a:t>
            </a:r>
          </a:p>
          <a:p>
            <a:pPr eaLnBrk="1" hangingPunct="1"/>
            <a:r>
              <a:rPr lang="en-US" altLang="en-US" sz="1200" b="1" dirty="0">
                <a:solidFill>
                  <a:srgbClr val="000000"/>
                </a:solidFill>
                <a:latin typeface="Tahoma" pitchFamily="34" charset="0"/>
              </a:rPr>
              <a:t>knowledge, skills, attitudes</a:t>
            </a:r>
          </a:p>
          <a:p>
            <a:pPr eaLnBrk="1" hangingPunct="1"/>
            <a:r>
              <a:rPr lang="en-US" altLang="en-US" sz="1200" b="1" dirty="0">
                <a:solidFill>
                  <a:srgbClr val="000000"/>
                </a:solidFill>
                <a:latin typeface="Tahoma" pitchFamily="34" charset="0"/>
              </a:rPr>
              <a:t>resources</a:t>
            </a:r>
          </a:p>
          <a:p>
            <a:pPr eaLnBrk="1" hangingPunct="1"/>
            <a:endParaRPr lang="en-US" altLang="en-US" sz="1200" b="1" dirty="0">
              <a:solidFill>
                <a:srgbClr val="000000"/>
              </a:solidFill>
              <a:latin typeface="Tahoma" pitchFamily="34" charset="0"/>
            </a:endParaRPr>
          </a:p>
          <a:p>
            <a:pPr eaLnBrk="1" hangingPunct="1"/>
            <a:r>
              <a:rPr lang="en-US" altLang="en-US" sz="1300" b="1" dirty="0">
                <a:solidFill>
                  <a:srgbClr val="000000"/>
                </a:solidFill>
                <a:latin typeface="Tahoma" pitchFamily="34" charset="0"/>
              </a:rPr>
              <a:t>legislation</a:t>
            </a:r>
          </a:p>
          <a:p>
            <a:pPr eaLnBrk="1" hangingPunct="1"/>
            <a:r>
              <a:rPr lang="en-US" altLang="en-US" sz="1300" b="1" dirty="0">
                <a:solidFill>
                  <a:srgbClr val="000000"/>
                </a:solidFill>
                <a:latin typeface="Tahoma" pitchFamily="34" charset="0"/>
              </a:rPr>
              <a:t>national &amp; </a:t>
            </a:r>
            <a:r>
              <a:rPr lang="en-US" altLang="en-US" sz="1300" b="1" dirty="0" err="1">
                <a:solidFill>
                  <a:srgbClr val="000000"/>
                </a:solidFill>
                <a:latin typeface="Tahoma" pitchFamily="34" charset="0"/>
              </a:rPr>
              <a:t>sectoral</a:t>
            </a:r>
            <a:r>
              <a:rPr lang="en-US" altLang="en-US" sz="1300" b="1" dirty="0">
                <a:solidFill>
                  <a:srgbClr val="000000"/>
                </a:solidFill>
                <a:latin typeface="Tahoma" pitchFamily="34" charset="0"/>
              </a:rPr>
              <a:t> policy</a:t>
            </a:r>
          </a:p>
          <a:p>
            <a:pPr eaLnBrk="1" hangingPunct="1"/>
            <a:r>
              <a:rPr lang="en-US" altLang="en-US" sz="1300" b="1" dirty="0">
                <a:solidFill>
                  <a:srgbClr val="000000"/>
                </a:solidFill>
                <a:latin typeface="Tahoma" pitchFamily="34" charset="0"/>
              </a:rPr>
              <a:t>administrative procedures</a:t>
            </a:r>
          </a:p>
          <a:p>
            <a:pPr eaLnBrk="1" hangingPunct="1"/>
            <a:r>
              <a:rPr lang="en-US" altLang="en-US" sz="1300" b="1" dirty="0">
                <a:solidFill>
                  <a:srgbClr val="000000"/>
                </a:solidFill>
                <a:latin typeface="Tahoma" pitchFamily="34" charset="0"/>
              </a:rPr>
              <a:t>response &amp; recovery plans</a:t>
            </a:r>
          </a:p>
          <a:p>
            <a:pPr eaLnBrk="1" hangingPunct="1"/>
            <a:r>
              <a:rPr lang="en-US" altLang="en-US" sz="1300" b="1" dirty="0">
                <a:solidFill>
                  <a:srgbClr val="000000"/>
                </a:solidFill>
                <a:latin typeface="Tahoma" pitchFamily="34" charset="0"/>
              </a:rPr>
              <a:t>preparedness plans</a:t>
            </a:r>
          </a:p>
          <a:p>
            <a:pPr eaLnBrk="1" hangingPunct="1"/>
            <a:r>
              <a:rPr lang="en-US" altLang="en-US" sz="1300" b="1" dirty="0">
                <a:solidFill>
                  <a:srgbClr val="000000"/>
                </a:solidFill>
                <a:latin typeface="Tahoma" pitchFamily="34" charset="0"/>
              </a:rPr>
              <a:t>technical guidelines</a:t>
            </a:r>
          </a:p>
          <a:p>
            <a:pPr eaLnBrk="1" hangingPunct="1"/>
            <a:r>
              <a:rPr lang="en-US" altLang="en-US" sz="1300" b="1" dirty="0">
                <a:solidFill>
                  <a:srgbClr val="000000"/>
                </a:solidFill>
                <a:latin typeface="Tahoma" pitchFamily="34" charset="0"/>
              </a:rPr>
              <a:t>management structure</a:t>
            </a:r>
          </a:p>
          <a:p>
            <a:pPr eaLnBrk="1" hangingPunct="1"/>
            <a:r>
              <a:rPr lang="en-US" altLang="en-US" sz="1300" b="1" dirty="0">
                <a:solidFill>
                  <a:srgbClr val="000000"/>
                </a:solidFill>
                <a:latin typeface="Tahoma" pitchFamily="34" charset="0"/>
              </a:rPr>
              <a:t>institutional managements</a:t>
            </a:r>
          </a:p>
          <a:p>
            <a:pPr eaLnBrk="1" hangingPunct="1"/>
            <a:r>
              <a:rPr lang="en-US" altLang="en-US" sz="1300" b="1" dirty="0">
                <a:solidFill>
                  <a:srgbClr val="000000"/>
                </a:solidFill>
                <a:latin typeface="Tahoma" pitchFamily="34" charset="0"/>
              </a:rPr>
              <a:t>information systems</a:t>
            </a:r>
          </a:p>
          <a:p>
            <a:pPr eaLnBrk="1" hangingPunct="1"/>
            <a:r>
              <a:rPr lang="en-US" altLang="en-US" sz="1300" b="1" dirty="0">
                <a:solidFill>
                  <a:srgbClr val="000000"/>
                </a:solidFill>
                <a:latin typeface="Tahoma" pitchFamily="34" charset="0"/>
              </a:rPr>
              <a:t>warning systems</a:t>
            </a:r>
          </a:p>
          <a:p>
            <a:pPr eaLnBrk="1" hangingPunct="1"/>
            <a:r>
              <a:rPr lang="en-US" altLang="en-US" sz="1300" b="1" dirty="0">
                <a:solidFill>
                  <a:srgbClr val="000000"/>
                </a:solidFill>
                <a:latin typeface="Tahoma" pitchFamily="34" charset="0"/>
              </a:rPr>
              <a:t>human resources</a:t>
            </a:r>
          </a:p>
          <a:p>
            <a:pPr eaLnBrk="1" hangingPunct="1"/>
            <a:r>
              <a:rPr lang="en-US" altLang="en-US" sz="1300" b="1" dirty="0">
                <a:solidFill>
                  <a:srgbClr val="000000"/>
                </a:solidFill>
                <a:latin typeface="Tahoma" pitchFamily="34" charset="0"/>
              </a:rPr>
              <a:t>material resources</a:t>
            </a:r>
          </a:p>
          <a:p>
            <a:pPr eaLnBrk="1" hangingPunct="1"/>
            <a:r>
              <a:rPr lang="en-US" altLang="en-US" sz="1300" b="1" dirty="0">
                <a:solidFill>
                  <a:srgbClr val="000000"/>
                </a:solidFill>
                <a:latin typeface="Tahoma" pitchFamily="34" charset="0"/>
              </a:rPr>
              <a:t>financial resources</a:t>
            </a:r>
          </a:p>
          <a:p>
            <a:pPr eaLnBrk="1" hangingPunct="1"/>
            <a:r>
              <a:rPr lang="en-US" altLang="en-US" sz="1300" b="1" dirty="0">
                <a:solidFill>
                  <a:srgbClr val="000000"/>
                </a:solidFill>
                <a:latin typeface="Tahoma" pitchFamily="34" charset="0"/>
              </a:rPr>
              <a:t>simulations &amp; training</a:t>
            </a:r>
          </a:p>
          <a:p>
            <a:pPr eaLnBrk="1" hangingPunct="1"/>
            <a:r>
              <a:rPr lang="en-US" altLang="en-US" sz="1300" b="1" dirty="0">
                <a:solidFill>
                  <a:srgbClr val="000000"/>
                </a:solidFill>
                <a:latin typeface="Tahoma" pitchFamily="34" charset="0"/>
              </a:rPr>
              <a:t>education</a:t>
            </a:r>
          </a:p>
          <a:p>
            <a:pPr eaLnBrk="1" hangingPunct="1"/>
            <a:r>
              <a:rPr lang="en-US" altLang="en-US" sz="1300" b="1" dirty="0">
                <a:solidFill>
                  <a:srgbClr val="000000"/>
                </a:solidFill>
                <a:latin typeface="Tahoma" pitchFamily="34" charset="0"/>
              </a:rPr>
              <a:t>public information</a:t>
            </a:r>
          </a:p>
          <a:p>
            <a:pPr eaLnBrk="1" hangingPunct="1"/>
            <a:r>
              <a:rPr lang="en-US" altLang="en-US" sz="1300" b="1" dirty="0">
                <a:solidFill>
                  <a:srgbClr val="000000"/>
                </a:solidFill>
                <a:latin typeface="Tahoma" pitchFamily="34" charset="0"/>
              </a:rPr>
              <a:t>community participation</a:t>
            </a:r>
          </a:p>
          <a:p>
            <a:pPr eaLnBrk="1" hangingPunct="1"/>
            <a:r>
              <a:rPr lang="en-US" altLang="en-US" sz="1300" b="1" dirty="0">
                <a:solidFill>
                  <a:srgbClr val="000000"/>
                </a:solidFill>
                <a:latin typeface="Tahoma" pitchFamily="34" charset="0"/>
              </a:rPr>
              <a:t>research</a:t>
            </a:r>
          </a:p>
          <a:p>
            <a:pPr eaLnBrk="1" hangingPunct="1"/>
            <a:r>
              <a:rPr lang="en-US" altLang="en-US" sz="1300" b="1" dirty="0">
                <a:solidFill>
                  <a:srgbClr val="000000"/>
                </a:solidFill>
                <a:latin typeface="Tahoma" pitchFamily="34" charset="0"/>
              </a:rPr>
              <a:t>publications</a:t>
            </a:r>
          </a:p>
        </p:txBody>
      </p:sp>
      <p:sp>
        <p:nvSpPr>
          <p:cNvPr id="48" name="Text Box 46"/>
          <p:cNvSpPr txBox="1">
            <a:spLocks noChangeArrowheads="1"/>
          </p:cNvSpPr>
          <p:nvPr/>
        </p:nvSpPr>
        <p:spPr bwMode="auto">
          <a:xfrm>
            <a:off x="6360606" y="6172199"/>
            <a:ext cx="21339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latin typeface="Tahoma" pitchFamily="34" charset="0"/>
              </a:rPr>
              <a:t>Emergency Preparedness</a:t>
            </a:r>
          </a:p>
          <a:p>
            <a:pPr algn="ctr" eaLnBrk="1" hangingPunct="1"/>
            <a:r>
              <a:rPr lang="en-US" altLang="en-US" sz="1200" b="1">
                <a:latin typeface="Tahoma" pitchFamily="34" charset="0"/>
              </a:rPr>
              <a:t>Programme</a:t>
            </a:r>
          </a:p>
        </p:txBody>
      </p:sp>
      <p:sp>
        <p:nvSpPr>
          <p:cNvPr id="49" name="Text Box 47"/>
          <p:cNvSpPr txBox="1">
            <a:spLocks noChangeArrowheads="1"/>
          </p:cNvSpPr>
          <p:nvPr/>
        </p:nvSpPr>
        <p:spPr bwMode="auto">
          <a:xfrm>
            <a:off x="9040045" y="1530349"/>
            <a:ext cx="2640912"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solidFill>
                  <a:srgbClr val="000000"/>
                </a:solidFill>
                <a:latin typeface="Tahoma" pitchFamily="34" charset="0"/>
              </a:rPr>
              <a:t>risk of:</a:t>
            </a:r>
          </a:p>
          <a:p>
            <a:pPr eaLnBrk="1" hangingPunct="1"/>
            <a:r>
              <a:rPr lang="en-US" altLang="en-US" sz="1300" b="1" dirty="0">
                <a:solidFill>
                  <a:srgbClr val="000000"/>
                </a:solidFill>
                <a:latin typeface="Tahoma" pitchFamily="34" charset="0"/>
              </a:rPr>
              <a:t>death</a:t>
            </a:r>
          </a:p>
          <a:p>
            <a:pPr eaLnBrk="1" hangingPunct="1"/>
            <a:r>
              <a:rPr lang="en-US" altLang="en-US" sz="1300" b="1" dirty="0">
                <a:solidFill>
                  <a:srgbClr val="000000"/>
                </a:solidFill>
                <a:latin typeface="Tahoma" pitchFamily="34" charset="0"/>
              </a:rPr>
              <a:t>injury (mental/ physical)</a:t>
            </a:r>
          </a:p>
          <a:p>
            <a:pPr eaLnBrk="1" hangingPunct="1"/>
            <a:r>
              <a:rPr lang="en-US" altLang="en-US" sz="1200" b="1" dirty="0">
                <a:solidFill>
                  <a:srgbClr val="000000"/>
                </a:solidFill>
                <a:latin typeface="Tahoma" pitchFamily="34" charset="0"/>
              </a:rPr>
              <a:t>disease (mental/physical)</a:t>
            </a:r>
          </a:p>
          <a:p>
            <a:pPr eaLnBrk="1" hangingPunct="1"/>
            <a:endParaRPr lang="en-US" altLang="en-US" sz="1300" b="1" dirty="0">
              <a:solidFill>
                <a:srgbClr val="000000"/>
              </a:solidFill>
              <a:latin typeface="Tahoma" pitchFamily="34" charset="0"/>
            </a:endParaRPr>
          </a:p>
          <a:p>
            <a:pPr eaLnBrk="1" hangingPunct="1"/>
            <a:r>
              <a:rPr lang="en-US" altLang="en-US" sz="1200" b="1" dirty="0">
                <a:solidFill>
                  <a:srgbClr val="000000"/>
                </a:solidFill>
                <a:latin typeface="Tahoma" pitchFamily="34" charset="0"/>
              </a:rPr>
              <a:t>loss of life</a:t>
            </a:r>
          </a:p>
          <a:p>
            <a:pPr eaLnBrk="1" hangingPunct="1"/>
            <a:r>
              <a:rPr lang="en-US" altLang="en-US" sz="1200" b="1" dirty="0">
                <a:solidFill>
                  <a:srgbClr val="000000"/>
                </a:solidFill>
                <a:latin typeface="Tahoma" pitchFamily="34" charset="0"/>
              </a:rPr>
              <a:t>displacement</a:t>
            </a:r>
          </a:p>
          <a:p>
            <a:pPr eaLnBrk="1" hangingPunct="1"/>
            <a:r>
              <a:rPr lang="en-US" altLang="en-US" sz="1200" b="1" dirty="0">
                <a:solidFill>
                  <a:srgbClr val="000000"/>
                </a:solidFill>
                <a:latin typeface="Tahoma" pitchFamily="34" charset="0"/>
              </a:rPr>
              <a:t>loss of property</a:t>
            </a:r>
          </a:p>
          <a:p>
            <a:pPr eaLnBrk="1" hangingPunct="1"/>
            <a:r>
              <a:rPr lang="en-US" altLang="en-US" sz="1200" b="1" dirty="0">
                <a:solidFill>
                  <a:srgbClr val="000000"/>
                </a:solidFill>
                <a:latin typeface="Tahoma" pitchFamily="34" charset="0"/>
              </a:rPr>
              <a:t>loss of income</a:t>
            </a:r>
          </a:p>
          <a:p>
            <a:pPr eaLnBrk="1" hangingPunct="1"/>
            <a:endParaRPr lang="en-US" altLang="en-US" sz="1200" b="1" dirty="0">
              <a:solidFill>
                <a:srgbClr val="000000"/>
              </a:solidFill>
              <a:latin typeface="Tahoma" pitchFamily="34" charset="0"/>
            </a:endParaRPr>
          </a:p>
          <a:p>
            <a:pPr eaLnBrk="1" hangingPunct="1"/>
            <a:r>
              <a:rPr lang="en-US" altLang="en-US" sz="1300" b="1" dirty="0">
                <a:solidFill>
                  <a:srgbClr val="000000"/>
                </a:solidFill>
                <a:latin typeface="Tahoma" pitchFamily="34" charset="0"/>
              </a:rPr>
              <a:t>secondary hazards</a:t>
            </a:r>
          </a:p>
          <a:p>
            <a:pPr eaLnBrk="1" hangingPunct="1"/>
            <a:r>
              <a:rPr lang="en-US" altLang="en-US" sz="1300" b="1" dirty="0">
                <a:solidFill>
                  <a:srgbClr val="000000"/>
                </a:solidFill>
                <a:latin typeface="Tahoma" pitchFamily="34" charset="0"/>
              </a:rPr>
              <a:t>breakdown in security</a:t>
            </a:r>
          </a:p>
          <a:p>
            <a:pPr eaLnBrk="1" hangingPunct="1"/>
            <a:r>
              <a:rPr lang="en-US" altLang="en-US" sz="1200" b="1" dirty="0">
                <a:solidFill>
                  <a:srgbClr val="000000"/>
                </a:solidFill>
                <a:latin typeface="Tahoma" pitchFamily="34" charset="0"/>
              </a:rPr>
              <a:t>damage to infrastructure</a:t>
            </a:r>
          </a:p>
          <a:p>
            <a:pPr eaLnBrk="1" hangingPunct="1"/>
            <a:r>
              <a:rPr lang="en-US" altLang="en-US" sz="1300" b="1" dirty="0">
                <a:solidFill>
                  <a:srgbClr val="000000"/>
                </a:solidFill>
                <a:latin typeface="Tahoma" pitchFamily="34" charset="0"/>
              </a:rPr>
              <a:t>breakdown in services</a:t>
            </a:r>
          </a:p>
          <a:p>
            <a:pPr eaLnBrk="1" hangingPunct="1"/>
            <a:r>
              <a:rPr lang="en-US" altLang="en-US" sz="1300" b="1" dirty="0">
                <a:solidFill>
                  <a:srgbClr val="000000"/>
                </a:solidFill>
                <a:latin typeface="Tahoma" pitchFamily="34" charset="0"/>
              </a:rPr>
              <a:t>Contamination</a:t>
            </a:r>
            <a:endParaRPr lang="en-US" altLang="en-US" sz="1200" b="1" dirty="0">
              <a:solidFill>
                <a:srgbClr val="000000"/>
              </a:solidFill>
              <a:latin typeface="Tahoma" pitchFamily="34" charset="0"/>
            </a:endParaRPr>
          </a:p>
          <a:p>
            <a:pPr eaLnBrk="1" hangingPunct="1"/>
            <a:endParaRPr lang="en-US" altLang="en-US" sz="1300" b="1" dirty="0">
              <a:solidFill>
                <a:srgbClr val="000000"/>
              </a:solidFill>
              <a:latin typeface="Tahoma" pitchFamily="34" charset="0"/>
            </a:endParaRPr>
          </a:p>
          <a:p>
            <a:pPr eaLnBrk="1" hangingPunct="1"/>
            <a:endParaRPr lang="en-US" altLang="en-US" sz="1400" dirty="0">
              <a:latin typeface="Tahoma" pitchFamily="34" charset="0"/>
            </a:endParaRPr>
          </a:p>
        </p:txBody>
      </p:sp>
      <p:sp>
        <p:nvSpPr>
          <p:cNvPr id="50" name="Text Box 48"/>
          <p:cNvSpPr txBox="1">
            <a:spLocks noChangeArrowheads="1"/>
          </p:cNvSpPr>
          <p:nvPr/>
        </p:nvSpPr>
        <p:spPr bwMode="auto">
          <a:xfrm>
            <a:off x="9622352" y="6203949"/>
            <a:ext cx="14911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latin typeface="Tahoma" pitchFamily="34" charset="0"/>
              </a:rPr>
              <a:t>Community Risk </a:t>
            </a:r>
          </a:p>
          <a:p>
            <a:pPr algn="ctr" eaLnBrk="1" hangingPunct="1"/>
            <a:r>
              <a:rPr lang="en-US" altLang="en-US" sz="1200" b="1">
                <a:latin typeface="Tahoma" pitchFamily="34" charset="0"/>
              </a:rPr>
              <a:t>Management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sp>
        <p:nvSpPr>
          <p:cNvPr id="3" name="Content Placeholder 2"/>
          <p:cNvSpPr>
            <a:spLocks noGrp="1"/>
          </p:cNvSpPr>
          <p:nvPr>
            <p:ph idx="1"/>
          </p:nvPr>
        </p:nvSpPr>
        <p:spPr/>
        <p:txBody>
          <a:bodyPr/>
          <a:lstStyle/>
          <a:p>
            <a:r>
              <a:rPr lang="en-US" dirty="0" smtClean="0"/>
              <a:t>FROM REACTIVE TO PROACTIVE MODE</a:t>
            </a:r>
          </a:p>
          <a:p>
            <a:pPr lvl="1"/>
            <a:r>
              <a:rPr lang="en-US" dirty="0" smtClean="0"/>
              <a:t>DISASTER RISK MANAGEMENT FRAMEWORK</a:t>
            </a:r>
          </a:p>
          <a:p>
            <a:pPr lvl="1"/>
            <a:endParaRPr lang="en-US" dirty="0" smtClean="0"/>
          </a:p>
          <a:p>
            <a:pPr lvl="1"/>
            <a:endParaRPr lang="en-US" dirty="0" smtClean="0"/>
          </a:p>
          <a:p>
            <a:pPr lvl="1"/>
            <a:endParaRPr lang="en-US" dirty="0" smtClean="0"/>
          </a:p>
          <a:p>
            <a:pPr lvl="1"/>
            <a:r>
              <a:rPr lang="en-US" dirty="0" smtClean="0"/>
              <a:t>R = Risk</a:t>
            </a:r>
          </a:p>
          <a:p>
            <a:pPr lvl="1"/>
            <a:r>
              <a:rPr lang="en-US" dirty="0" smtClean="0"/>
              <a:t>H = Hazards </a:t>
            </a:r>
          </a:p>
          <a:p>
            <a:pPr lvl="1"/>
            <a:r>
              <a:rPr lang="en-US" dirty="0" smtClean="0"/>
              <a:t>V = Vulnerabilities </a:t>
            </a:r>
          </a:p>
          <a:p>
            <a:pPr lvl="1"/>
            <a:r>
              <a:rPr lang="en-US" dirty="0" smtClean="0"/>
              <a:t>C = Capacities  </a:t>
            </a:r>
            <a:endParaRPr lang="en-US" dirty="0"/>
          </a:p>
        </p:txBody>
      </p:sp>
      <p:sp>
        <p:nvSpPr>
          <p:cNvPr id="5" name="TextBox 4"/>
          <p:cNvSpPr txBox="1"/>
          <p:nvPr/>
        </p:nvSpPr>
        <p:spPr>
          <a:xfrm>
            <a:off x="3657600" y="2438400"/>
            <a:ext cx="3340979" cy="1754326"/>
          </a:xfrm>
          <a:prstGeom prst="rect">
            <a:avLst/>
          </a:prstGeom>
          <a:noFill/>
        </p:spPr>
        <p:txBody>
          <a:bodyPr wrap="none" rtlCol="0">
            <a:spAutoFit/>
          </a:bodyPr>
          <a:lstStyle/>
          <a:p>
            <a:r>
              <a:rPr lang="en-US" sz="5400" dirty="0" smtClean="0">
                <a:latin typeface="Eras Bold ITC" pitchFamily="34" charset="0"/>
              </a:rPr>
              <a:t>R = </a:t>
            </a:r>
            <a:r>
              <a:rPr lang="en-US" sz="5400" u="sng" dirty="0" smtClean="0">
                <a:latin typeface="Eras Bold ITC" pitchFamily="34" charset="0"/>
              </a:rPr>
              <a:t>H x V</a:t>
            </a:r>
            <a:endParaRPr lang="en-US" sz="5400" dirty="0" smtClean="0">
              <a:latin typeface="Eras Bold ITC" pitchFamily="34" charset="0"/>
            </a:endParaRPr>
          </a:p>
          <a:p>
            <a:r>
              <a:rPr lang="en-US" sz="5400" dirty="0" smtClean="0">
                <a:latin typeface="Eras Bold ITC" pitchFamily="34" charset="0"/>
              </a:rPr>
              <a:t>	    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 y="1"/>
            <a:ext cx="11887199" cy="6857999"/>
          </a:xfrm>
          <a:prstGeom prst="rect">
            <a:avLst/>
          </a:prstGeom>
          <a:noFill/>
          <a:ln w="9525">
            <a:noFill/>
            <a:miter lim="800000"/>
            <a:headEnd/>
            <a:tailEnd/>
          </a:ln>
          <a:effectLst/>
        </p:spPr>
      </p:pic>
    </p:spTree>
    <p:extLst>
      <p:ext uri="{BB962C8B-B14F-4D97-AF65-F5344CB8AC3E}">
        <p14:creationId xmlns="" xmlns:p14="http://schemas.microsoft.com/office/powerpoint/2010/main" val="3656525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2"/>
            <a:ext cx="11887200" cy="6857999"/>
          </a:xfrm>
          <a:prstGeom prst="rect">
            <a:avLst/>
          </a:prstGeom>
          <a:noFill/>
          <a:ln w="9525">
            <a:noFill/>
            <a:miter lim="800000"/>
            <a:headEnd/>
            <a:tailEnd/>
          </a:ln>
          <a:effectLst/>
        </p:spPr>
      </p:pic>
    </p:spTree>
    <p:extLst>
      <p:ext uri="{BB962C8B-B14F-4D97-AF65-F5344CB8AC3E}">
        <p14:creationId xmlns="" xmlns:p14="http://schemas.microsoft.com/office/powerpoint/2010/main" val="368948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
            <a:ext cx="11887200" cy="6857999"/>
          </a:xfrm>
          <a:prstGeom prst="rect">
            <a:avLst/>
          </a:prstGeom>
          <a:noFill/>
          <a:ln w="9525">
            <a:noFill/>
            <a:miter lim="800000"/>
            <a:headEnd/>
            <a:tailEnd/>
          </a:ln>
          <a:effectLst/>
        </p:spPr>
      </p:pic>
    </p:spTree>
    <p:extLst>
      <p:ext uri="{BB962C8B-B14F-4D97-AF65-F5344CB8AC3E}">
        <p14:creationId xmlns="" xmlns:p14="http://schemas.microsoft.com/office/powerpoint/2010/main" val="34217834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
            <a:ext cx="11887200" cy="6858000"/>
          </a:xfrm>
          <a:prstGeom prst="rect">
            <a:avLst/>
          </a:prstGeom>
          <a:noFill/>
          <a:ln w="9525">
            <a:noFill/>
            <a:miter lim="800000"/>
            <a:headEnd/>
            <a:tailEnd/>
          </a:ln>
          <a:effectLst/>
        </p:spPr>
      </p:pic>
    </p:spTree>
    <p:extLst>
      <p:ext uri="{BB962C8B-B14F-4D97-AF65-F5344CB8AC3E}">
        <p14:creationId xmlns="" xmlns:p14="http://schemas.microsoft.com/office/powerpoint/2010/main" val="3637552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
            <a:ext cx="11887200" cy="6858000"/>
          </a:xfrm>
          <a:prstGeom prst="rect">
            <a:avLst/>
          </a:prstGeom>
          <a:noFill/>
          <a:ln w="9525">
            <a:noFill/>
            <a:miter lim="800000"/>
            <a:headEnd/>
            <a:tailEnd/>
          </a:ln>
          <a:effectLst/>
        </p:spPr>
      </p:pic>
    </p:spTree>
    <p:extLst>
      <p:ext uri="{BB962C8B-B14F-4D97-AF65-F5344CB8AC3E}">
        <p14:creationId xmlns="" xmlns:p14="http://schemas.microsoft.com/office/powerpoint/2010/main" val="23800884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RA No. 10121 - Salient Features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PH" b="1" dirty="0" smtClean="0"/>
              <a:t>IV. Disaster Volunteers (Sec. 13)</a:t>
            </a:r>
          </a:p>
          <a:p>
            <a:r>
              <a:rPr lang="en-PH" b="1" dirty="0" smtClean="0"/>
              <a:t>Mobilization of DVs by government agencies, CSOs, private sector and LGUs to augment their respective personnel complement and resource requirement;</a:t>
            </a:r>
          </a:p>
          <a:p>
            <a:endParaRPr lang="en-PH" b="1" dirty="0" smtClean="0"/>
          </a:p>
          <a:p>
            <a:r>
              <a:rPr lang="en-PH" b="1" dirty="0" smtClean="0"/>
              <a:t>Enhancement, welfare and protection of DVs shall be the full responsibility of said agencies;</a:t>
            </a:r>
          </a:p>
          <a:p>
            <a:endParaRPr lang="en-PH" b="1" dirty="0" smtClean="0"/>
          </a:p>
          <a:p>
            <a:r>
              <a:rPr lang="en-PH" b="1" dirty="0" smtClean="0"/>
              <a:t>Maintenance of National Roster of ACDVs, NSRC, CSOs and Private Sector by OCD, list of which shall be submitted through the LDRRMOs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2699456182"/>
              </p:ext>
            </p:extLst>
          </p:nvPr>
        </p:nvGraphicFramePr>
        <p:xfrm>
          <a:off x="99060" y="838200"/>
          <a:ext cx="11689080" cy="5410199"/>
        </p:xfrm>
        <a:graphic>
          <a:graphicData uri="http://schemas.openxmlformats.org/drawingml/2006/table">
            <a:tbl>
              <a:tblPr firstRow="1" bandRow="1"/>
              <a:tblGrid>
                <a:gridCol w="5844540"/>
                <a:gridCol w="5844540"/>
              </a:tblGrid>
              <a:tr h="1530517">
                <a:tc>
                  <a:txBody>
                    <a:bodyPr/>
                    <a:lstStyle/>
                    <a:p>
                      <a:r>
                        <a:rPr lang="en-US" sz="2200" b="1" dirty="0" smtClean="0">
                          <a:latin typeface="+mj-lt"/>
                          <a:cs typeface="Times New Roman" pitchFamily="18" charset="0"/>
                        </a:rPr>
                        <a:t>Hazard</a:t>
                      </a:r>
                    </a:p>
                    <a:p>
                      <a:r>
                        <a:rPr lang="en-US" sz="2200" dirty="0" smtClean="0">
                          <a:latin typeface="+mj-lt"/>
                          <a:cs typeface="Times New Roman" pitchFamily="18" charset="0"/>
                        </a:rPr>
                        <a:t>Any </a:t>
                      </a:r>
                      <a:r>
                        <a:rPr lang="en-US" sz="2200" i="1" dirty="0" smtClean="0">
                          <a:latin typeface="+mj-lt"/>
                          <a:cs typeface="Times New Roman" pitchFamily="18" charset="0"/>
                        </a:rPr>
                        <a:t>potential</a:t>
                      </a:r>
                      <a:r>
                        <a:rPr lang="en-US" sz="2200" dirty="0" smtClean="0">
                          <a:latin typeface="+mj-lt"/>
                          <a:cs typeface="Times New Roman" pitchFamily="18" charset="0"/>
                        </a:rPr>
                        <a:t> threat to public safety and/or public health</a:t>
                      </a:r>
                      <a:endParaRPr lang="en-US" sz="2200" dirty="0">
                        <a:latin typeface="+mj-lt"/>
                        <a:cs typeface="Times New Roman" pitchFamily="18" charset="0"/>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US" sz="2200" b="1" dirty="0" smtClean="0">
                          <a:latin typeface="+mj-lt"/>
                          <a:cs typeface="Times New Roman" pitchFamily="18" charset="0"/>
                        </a:rPr>
                        <a:t>Risks</a:t>
                      </a:r>
                    </a:p>
                    <a:p>
                      <a:r>
                        <a:rPr lang="en-US" sz="2200" i="1" dirty="0" smtClean="0">
                          <a:latin typeface="+mj-lt"/>
                          <a:cs typeface="Times New Roman" pitchFamily="18" charset="0"/>
                        </a:rPr>
                        <a:t>Anticipated </a:t>
                      </a:r>
                      <a:r>
                        <a:rPr lang="en-US" sz="2200" b="1" dirty="0" smtClean="0">
                          <a:latin typeface="+mj-lt"/>
                          <a:cs typeface="Times New Roman" pitchFamily="18" charset="0"/>
                        </a:rPr>
                        <a:t>consequences</a:t>
                      </a:r>
                      <a:r>
                        <a:rPr lang="en-US" sz="2200" dirty="0" smtClean="0">
                          <a:latin typeface="+mj-lt"/>
                          <a:cs typeface="Times New Roman" pitchFamily="18" charset="0"/>
                        </a:rPr>
                        <a:t> of a specific hazard interacting with a specific community (at a specific time)</a:t>
                      </a:r>
                      <a:endParaRPr lang="en-US" sz="2200" dirty="0">
                        <a:latin typeface="+mj-lt"/>
                        <a:cs typeface="Times New Roman" pitchFamily="18" charset="0"/>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530517">
                <a:tc>
                  <a:txBody>
                    <a:bodyPr/>
                    <a:lstStyle/>
                    <a:p>
                      <a:r>
                        <a:rPr lang="en-US" sz="2200" b="1" dirty="0" smtClean="0">
                          <a:latin typeface="+mj-lt"/>
                          <a:cs typeface="Times New Roman" pitchFamily="18" charset="0"/>
                        </a:rPr>
                        <a:t>Emergency</a:t>
                      </a:r>
                    </a:p>
                    <a:p>
                      <a:r>
                        <a:rPr lang="en-US" sz="2200" dirty="0" smtClean="0">
                          <a:latin typeface="+mj-lt"/>
                          <a:cs typeface="Times New Roman" pitchFamily="18" charset="0"/>
                        </a:rPr>
                        <a:t>An </a:t>
                      </a:r>
                      <a:r>
                        <a:rPr lang="en-US" sz="2200" i="1" dirty="0" smtClean="0">
                          <a:latin typeface="+mj-lt"/>
                          <a:cs typeface="Times New Roman" pitchFamily="18" charset="0"/>
                        </a:rPr>
                        <a:t>actual</a:t>
                      </a:r>
                      <a:r>
                        <a:rPr lang="en-US" sz="2200" dirty="0" smtClean="0">
                          <a:latin typeface="+mj-lt"/>
                          <a:cs typeface="Times New Roman" pitchFamily="18" charset="0"/>
                        </a:rPr>
                        <a:t> threat to public safety and/or public health</a:t>
                      </a:r>
                      <a:endParaRPr lang="en-US" sz="2200" dirty="0">
                        <a:latin typeface="+mj-lt"/>
                        <a:cs typeface="Times New Roman" pitchFamily="18" charset="0"/>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US" sz="2200" b="1" dirty="0" smtClean="0">
                          <a:latin typeface="+mj-lt"/>
                          <a:cs typeface="Times New Roman" pitchFamily="18" charset="0"/>
                        </a:rPr>
                        <a:t>Vulnerabilities</a:t>
                      </a:r>
                    </a:p>
                    <a:p>
                      <a:r>
                        <a:rPr lang="en-US" sz="2200" dirty="0" smtClean="0">
                          <a:latin typeface="+mj-lt"/>
                          <a:cs typeface="Times New Roman" pitchFamily="18" charset="0"/>
                        </a:rPr>
                        <a:t>Factors which increase the </a:t>
                      </a:r>
                      <a:r>
                        <a:rPr lang="en-US" sz="2200" i="1" dirty="0" smtClean="0">
                          <a:latin typeface="+mj-lt"/>
                          <a:cs typeface="Times New Roman" pitchFamily="18" charset="0"/>
                        </a:rPr>
                        <a:t>risks</a:t>
                      </a:r>
                      <a:r>
                        <a:rPr lang="en-US" sz="2200" dirty="0" smtClean="0">
                          <a:latin typeface="+mj-lt"/>
                          <a:cs typeface="Times New Roman" pitchFamily="18" charset="0"/>
                        </a:rPr>
                        <a:t> arising</a:t>
                      </a:r>
                      <a:r>
                        <a:rPr lang="en-US" sz="2200" baseline="0" dirty="0" smtClean="0">
                          <a:latin typeface="+mj-lt"/>
                          <a:cs typeface="Times New Roman" pitchFamily="18" charset="0"/>
                        </a:rPr>
                        <a:t> from a specific </a:t>
                      </a:r>
                      <a:r>
                        <a:rPr lang="en-US" sz="2200" i="1" baseline="0" dirty="0" smtClean="0">
                          <a:latin typeface="+mj-lt"/>
                          <a:cs typeface="Times New Roman" pitchFamily="18" charset="0"/>
                        </a:rPr>
                        <a:t>hazard</a:t>
                      </a:r>
                      <a:r>
                        <a:rPr lang="en-US" sz="2200" baseline="0" dirty="0" smtClean="0">
                          <a:latin typeface="+mj-lt"/>
                          <a:cs typeface="Times New Roman" pitchFamily="18" charset="0"/>
                        </a:rPr>
                        <a:t> in a specific </a:t>
                      </a:r>
                      <a:r>
                        <a:rPr lang="en-US" sz="2200" i="1" baseline="0" dirty="0" smtClean="0">
                          <a:latin typeface="+mj-lt"/>
                          <a:cs typeface="Times New Roman" pitchFamily="18" charset="0"/>
                        </a:rPr>
                        <a:t>community </a:t>
                      </a:r>
                      <a:r>
                        <a:rPr lang="en-US" sz="2200" baseline="0" dirty="0" smtClean="0">
                          <a:latin typeface="+mj-lt"/>
                          <a:cs typeface="Times New Roman" pitchFamily="18" charset="0"/>
                        </a:rPr>
                        <a:t>(</a:t>
                      </a:r>
                      <a:r>
                        <a:rPr lang="en-US" sz="2200" u="sng" baseline="0" dirty="0" smtClean="0">
                          <a:latin typeface="+mj-lt"/>
                          <a:cs typeface="Times New Roman" pitchFamily="18" charset="0"/>
                        </a:rPr>
                        <a:t>risk modifiers</a:t>
                      </a:r>
                      <a:r>
                        <a:rPr lang="en-US" sz="2200" baseline="0" dirty="0" smtClean="0">
                          <a:latin typeface="+mj-lt"/>
                          <a:cs typeface="Times New Roman" pitchFamily="18" charset="0"/>
                        </a:rPr>
                        <a:t>)</a:t>
                      </a:r>
                      <a:endParaRPr lang="en-US" sz="2200" dirty="0">
                        <a:latin typeface="+mj-lt"/>
                        <a:cs typeface="Times New Roman" pitchFamily="18" charset="0"/>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886451">
                <a:tc>
                  <a:txBody>
                    <a:bodyPr/>
                    <a:lstStyle/>
                    <a:p>
                      <a:r>
                        <a:rPr lang="en-US" sz="2200" b="1" dirty="0" smtClean="0">
                          <a:latin typeface="+mj-lt"/>
                          <a:cs typeface="Times New Roman" pitchFamily="18" charset="0"/>
                        </a:rPr>
                        <a:t>Disaster</a:t>
                      </a:r>
                    </a:p>
                    <a:p>
                      <a:r>
                        <a:rPr lang="en-US" sz="2200" dirty="0" smtClean="0">
                          <a:latin typeface="+mj-lt"/>
                          <a:cs typeface="Times New Roman" pitchFamily="18" charset="0"/>
                        </a:rPr>
                        <a:t>Any </a:t>
                      </a:r>
                      <a:r>
                        <a:rPr lang="en-US" sz="2200" i="1" dirty="0" smtClean="0">
                          <a:latin typeface="+mj-lt"/>
                          <a:cs typeface="Times New Roman" pitchFamily="18" charset="0"/>
                        </a:rPr>
                        <a:t>actual</a:t>
                      </a:r>
                      <a:r>
                        <a:rPr lang="en-US" sz="2200" dirty="0" smtClean="0">
                          <a:latin typeface="+mj-lt"/>
                          <a:cs typeface="Times New Roman" pitchFamily="18" charset="0"/>
                        </a:rPr>
                        <a:t> threat to public safety and/or public health where local government and the emergency</a:t>
                      </a:r>
                      <a:r>
                        <a:rPr lang="en-US" sz="2200" baseline="0" dirty="0" smtClean="0">
                          <a:latin typeface="+mj-lt"/>
                          <a:cs typeface="Times New Roman" pitchFamily="18" charset="0"/>
                        </a:rPr>
                        <a:t> services are unable meet the immediate needs of the community</a:t>
                      </a:r>
                      <a:endParaRPr lang="en-US" sz="2200" dirty="0">
                        <a:latin typeface="+mj-lt"/>
                        <a:cs typeface="Times New Roman" pitchFamily="18" charset="0"/>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US" sz="2200" b="1" dirty="0" smtClean="0">
                          <a:latin typeface="+mj-lt"/>
                          <a:cs typeface="Times New Roman" pitchFamily="18" charset="0"/>
                        </a:rPr>
                        <a:t>Capacities</a:t>
                      </a:r>
                    </a:p>
                    <a:p>
                      <a:r>
                        <a:rPr lang="en-US" sz="2200" dirty="0" smtClean="0">
                          <a:latin typeface="+mj-lt"/>
                          <a:cs typeface="Times New Roman" pitchFamily="18" charset="0"/>
                        </a:rPr>
                        <a:t>An assessment of ability to manage to an emergency (</a:t>
                      </a:r>
                      <a:r>
                        <a:rPr lang="en-US" sz="2200" u="sng" dirty="0" smtClean="0">
                          <a:latin typeface="+mj-lt"/>
                          <a:cs typeface="Times New Roman" pitchFamily="18" charset="0"/>
                        </a:rPr>
                        <a:t>a risk modifier</a:t>
                      </a:r>
                      <a:r>
                        <a:rPr lang="en-US" sz="2200" dirty="0" smtClean="0">
                          <a:latin typeface="+mj-lt"/>
                          <a:cs typeface="Times New Roman" pitchFamily="18" charset="0"/>
                        </a:rPr>
                        <a:t>)-total capacity is measured as </a:t>
                      </a:r>
                      <a:r>
                        <a:rPr lang="en-US" sz="2200" i="1" dirty="0" smtClean="0">
                          <a:latin typeface="+mj-lt"/>
                          <a:cs typeface="Times New Roman" pitchFamily="18" charset="0"/>
                        </a:rPr>
                        <a:t>readiness</a:t>
                      </a:r>
                      <a:endParaRPr lang="en-US" sz="2200" i="1" dirty="0">
                        <a:latin typeface="+mj-lt"/>
                        <a:cs typeface="Times New Roman" pitchFamily="18" charset="0"/>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462714">
                <a:tc gridSpan="2">
                  <a:txBody>
                    <a:bodyPr/>
                    <a:lstStyle/>
                    <a:p>
                      <a:pPr algn="ctr"/>
                      <a:r>
                        <a:rPr lang="en-US" sz="2200" b="1" dirty="0" smtClean="0">
                          <a:latin typeface="+mj-lt"/>
                        </a:rPr>
                        <a:t>Community</a:t>
                      </a:r>
                      <a:endParaRPr lang="en-US" sz="2200" b="1" dirty="0">
                        <a:latin typeface="+mj-lt"/>
                      </a:endParaRPr>
                    </a:p>
                  </a:txBody>
                  <a:tcPr marL="118872" marR="11887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6" name="TextBox 5"/>
          <p:cNvSpPr txBox="1"/>
          <p:nvPr/>
        </p:nvSpPr>
        <p:spPr>
          <a:xfrm>
            <a:off x="0" y="1"/>
            <a:ext cx="11887200" cy="707886"/>
          </a:xfrm>
          <a:prstGeom prst="rect">
            <a:avLst/>
          </a:prstGeom>
          <a:noFill/>
        </p:spPr>
        <p:txBody>
          <a:bodyPr wrap="square" rtlCol="0">
            <a:spAutoFit/>
          </a:bodyPr>
          <a:lstStyle/>
          <a:p>
            <a:pPr algn="ctr"/>
            <a:r>
              <a:rPr lang="en-US" sz="4000" b="1" dirty="0" smtClean="0">
                <a:latin typeface="+mj-lt"/>
                <a:cs typeface="Times New Roman" pitchFamily="18" charset="0"/>
              </a:rPr>
              <a:t>Seven Most Important Terms and Concepts</a:t>
            </a:r>
            <a:endParaRPr lang="en-US" sz="4000" b="1" dirty="0">
              <a:latin typeface="+mj-lt"/>
              <a:cs typeface="Times New Roman" pitchFamily="18" charset="0"/>
            </a:endParaRPr>
          </a:p>
        </p:txBody>
      </p:sp>
    </p:spTree>
    <p:extLst>
      <p:ext uri="{BB962C8B-B14F-4D97-AF65-F5344CB8AC3E}">
        <p14:creationId xmlns="" xmlns:p14="http://schemas.microsoft.com/office/powerpoint/2010/main" val="653644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 y="304800"/>
            <a:ext cx="11094720" cy="533400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396240" y="457202"/>
            <a:ext cx="11094720" cy="584775"/>
          </a:xfrm>
          <a:prstGeom prst="rect">
            <a:avLst/>
          </a:prstGeom>
          <a:noFill/>
        </p:spPr>
        <p:txBody>
          <a:bodyPr wrap="square" rtlCol="0">
            <a:spAutoFit/>
          </a:bodyPr>
          <a:lstStyle/>
          <a:p>
            <a:pPr algn="ctr"/>
            <a:r>
              <a:rPr lang="en-US" sz="3200" b="1" dirty="0" smtClean="0">
                <a:latin typeface="+mj-lt"/>
                <a:cs typeface="Times New Roman" pitchFamily="18" charset="0"/>
              </a:rPr>
              <a:t>RISK MANAGEMENT FRAMEWORK</a:t>
            </a:r>
            <a:endParaRPr lang="en-US" sz="3200" b="1" dirty="0">
              <a:latin typeface="+mj-lt"/>
              <a:cs typeface="Times New Roman" pitchFamily="18" charset="0"/>
            </a:endParaRPr>
          </a:p>
        </p:txBody>
      </p:sp>
      <p:sp>
        <p:nvSpPr>
          <p:cNvPr id="6" name="Rectangle 5"/>
          <p:cNvSpPr/>
          <p:nvPr/>
        </p:nvSpPr>
        <p:spPr>
          <a:xfrm>
            <a:off x="3368040" y="990600"/>
            <a:ext cx="515112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COMMUNITY</a:t>
            </a:r>
            <a:endParaRPr lang="en-US" dirty="0"/>
          </a:p>
        </p:txBody>
      </p:sp>
      <p:sp>
        <p:nvSpPr>
          <p:cNvPr id="7" name="Rectangle 6"/>
          <p:cNvSpPr/>
          <p:nvPr/>
        </p:nvSpPr>
        <p:spPr>
          <a:xfrm>
            <a:off x="693421" y="1676400"/>
            <a:ext cx="19812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Hazard</a:t>
            </a:r>
            <a:endParaRPr lang="en-US" dirty="0"/>
          </a:p>
        </p:txBody>
      </p:sp>
      <p:sp>
        <p:nvSpPr>
          <p:cNvPr id="8" name="Rectangle 7"/>
          <p:cNvSpPr/>
          <p:nvPr/>
        </p:nvSpPr>
        <p:spPr>
          <a:xfrm>
            <a:off x="693421" y="2057400"/>
            <a:ext cx="19812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Risk initiator</a:t>
            </a:r>
            <a:endParaRPr lang="en-US" dirty="0"/>
          </a:p>
        </p:txBody>
      </p:sp>
      <p:sp>
        <p:nvSpPr>
          <p:cNvPr id="9" name="Rectangle 8"/>
          <p:cNvSpPr/>
          <p:nvPr/>
        </p:nvSpPr>
        <p:spPr>
          <a:xfrm>
            <a:off x="3467101" y="1676400"/>
            <a:ext cx="19812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Vulnerability</a:t>
            </a:r>
            <a:endParaRPr lang="en-US" dirty="0"/>
          </a:p>
        </p:txBody>
      </p:sp>
      <p:sp>
        <p:nvSpPr>
          <p:cNvPr id="10" name="Rectangle 9"/>
          <p:cNvSpPr/>
          <p:nvPr/>
        </p:nvSpPr>
        <p:spPr>
          <a:xfrm>
            <a:off x="6240780" y="1676400"/>
            <a:ext cx="19812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Readiness</a:t>
            </a:r>
            <a:endParaRPr lang="en-US" dirty="0"/>
          </a:p>
        </p:txBody>
      </p:sp>
      <p:sp>
        <p:nvSpPr>
          <p:cNvPr id="11" name="Rectangle 10"/>
          <p:cNvSpPr/>
          <p:nvPr/>
        </p:nvSpPr>
        <p:spPr>
          <a:xfrm>
            <a:off x="3467101" y="2057400"/>
            <a:ext cx="19812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Risk modifier</a:t>
            </a:r>
            <a:endParaRPr lang="en-US" dirty="0"/>
          </a:p>
        </p:txBody>
      </p:sp>
      <p:sp>
        <p:nvSpPr>
          <p:cNvPr id="12" name="Rectangle 11"/>
          <p:cNvSpPr/>
          <p:nvPr/>
        </p:nvSpPr>
        <p:spPr>
          <a:xfrm>
            <a:off x="6240780" y="2057400"/>
            <a:ext cx="19812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Risk modifier</a:t>
            </a:r>
            <a:endParaRPr lang="en-US" dirty="0"/>
          </a:p>
        </p:txBody>
      </p:sp>
      <p:cxnSp>
        <p:nvCxnSpPr>
          <p:cNvPr id="14" name="Straight Connector 13"/>
          <p:cNvCxnSpPr/>
          <p:nvPr/>
        </p:nvCxnSpPr>
        <p:spPr>
          <a:xfrm rot="5400000">
            <a:off x="5577840" y="1821180"/>
            <a:ext cx="533400" cy="396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804160" y="1821180"/>
            <a:ext cx="533400" cy="396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04160" y="1821180"/>
            <a:ext cx="533400" cy="396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18221" y="1979612"/>
            <a:ext cx="29718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18221" y="2132012"/>
            <a:ext cx="29718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212580" y="1752600"/>
            <a:ext cx="2179320" cy="6858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bg1"/>
                </a:solidFill>
              </a:rPr>
              <a:t>Community Risks</a:t>
            </a:r>
            <a:endParaRPr lang="en-US" sz="2000" b="1" dirty="0">
              <a:solidFill>
                <a:schemeClr val="bg1"/>
              </a:solidFill>
            </a:endParaRPr>
          </a:p>
        </p:txBody>
      </p:sp>
      <p:cxnSp>
        <p:nvCxnSpPr>
          <p:cNvPr id="32" name="Straight Arrow Connector 31"/>
          <p:cNvCxnSpPr/>
          <p:nvPr/>
        </p:nvCxnSpPr>
        <p:spPr>
          <a:xfrm rot="5400000">
            <a:off x="7910592" y="2247663"/>
            <a:ext cx="228600" cy="20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5135880" y="2247663"/>
            <a:ext cx="228600" cy="20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4360" y="4191000"/>
            <a:ext cx="2080260" cy="8382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Prevention and Mitigation </a:t>
            </a:r>
            <a:r>
              <a:rPr lang="en-US" dirty="0" err="1" smtClean="0">
                <a:solidFill>
                  <a:schemeClr val="tx1"/>
                </a:solidFill>
              </a:rPr>
              <a:t>Programme</a:t>
            </a:r>
            <a:endParaRPr lang="en-US" dirty="0">
              <a:solidFill>
                <a:schemeClr val="tx1"/>
              </a:solidFill>
            </a:endParaRPr>
          </a:p>
        </p:txBody>
      </p:sp>
      <p:sp>
        <p:nvSpPr>
          <p:cNvPr id="38" name="Rectangle 37"/>
          <p:cNvSpPr/>
          <p:nvPr/>
        </p:nvSpPr>
        <p:spPr>
          <a:xfrm>
            <a:off x="3467100" y="4191000"/>
            <a:ext cx="2080260" cy="8382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Vulnerability Reduction </a:t>
            </a:r>
            <a:r>
              <a:rPr lang="en-US" dirty="0" err="1" smtClean="0">
                <a:solidFill>
                  <a:schemeClr val="tx1"/>
                </a:solidFill>
              </a:rPr>
              <a:t>Programme</a:t>
            </a:r>
            <a:endParaRPr lang="en-US" dirty="0">
              <a:solidFill>
                <a:schemeClr val="tx1"/>
              </a:solidFill>
            </a:endParaRPr>
          </a:p>
        </p:txBody>
      </p:sp>
      <p:sp>
        <p:nvSpPr>
          <p:cNvPr id="39" name="Rectangle 38"/>
          <p:cNvSpPr/>
          <p:nvPr/>
        </p:nvSpPr>
        <p:spPr>
          <a:xfrm>
            <a:off x="6339840" y="4191000"/>
            <a:ext cx="2080260" cy="8382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Emergency Preparedness </a:t>
            </a:r>
            <a:r>
              <a:rPr lang="en-US" dirty="0" err="1" smtClean="0">
                <a:solidFill>
                  <a:schemeClr val="tx1"/>
                </a:solidFill>
              </a:rPr>
              <a:t>Programme</a:t>
            </a:r>
            <a:endParaRPr lang="en-US" dirty="0">
              <a:solidFill>
                <a:schemeClr val="tx1"/>
              </a:solidFill>
            </a:endParaRPr>
          </a:p>
        </p:txBody>
      </p:sp>
      <p:cxnSp>
        <p:nvCxnSpPr>
          <p:cNvPr id="42" name="Straight Connector 41"/>
          <p:cNvCxnSpPr/>
          <p:nvPr/>
        </p:nvCxnSpPr>
        <p:spPr>
          <a:xfrm rot="5400000">
            <a:off x="2919373" y="4571881"/>
            <a:ext cx="304006" cy="1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72740" y="4572000"/>
            <a:ext cx="39624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480" y="4572000"/>
            <a:ext cx="39624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92113" y="4571087"/>
            <a:ext cx="304006" cy="1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17280" y="4494212"/>
            <a:ext cx="29718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17280" y="4648200"/>
            <a:ext cx="29718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212580" y="4191000"/>
            <a:ext cx="2179320" cy="8382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bg1"/>
                </a:solidFill>
              </a:rPr>
              <a:t>Community Risk Management</a:t>
            </a:r>
            <a:endParaRPr lang="en-US" sz="2000" b="1" dirty="0">
              <a:solidFill>
                <a:schemeClr val="bg1"/>
              </a:solidFill>
            </a:endParaRPr>
          </a:p>
        </p:txBody>
      </p:sp>
      <p:sp>
        <p:nvSpPr>
          <p:cNvPr id="51" name="TextBox 50"/>
          <p:cNvSpPr txBox="1"/>
          <p:nvPr/>
        </p:nvSpPr>
        <p:spPr>
          <a:xfrm>
            <a:off x="396240" y="5943602"/>
            <a:ext cx="11094720" cy="461665"/>
          </a:xfrm>
          <a:prstGeom prst="rect">
            <a:avLst/>
          </a:prstGeom>
          <a:noFill/>
        </p:spPr>
        <p:txBody>
          <a:bodyPr wrap="square" rtlCol="0">
            <a:spAutoFit/>
          </a:bodyPr>
          <a:lstStyle/>
          <a:p>
            <a:pPr algn="ctr"/>
            <a:r>
              <a:rPr lang="en-US" sz="2400" b="1" dirty="0" smtClean="0">
                <a:latin typeface="+mj-lt"/>
                <a:cs typeface="Times New Roman" pitchFamily="18" charset="0"/>
              </a:rPr>
              <a:t>“All disasters are emergencies but not all emergencies are disasters”</a:t>
            </a:r>
            <a:endParaRPr lang="en-US" sz="2400" b="1" dirty="0">
              <a:latin typeface="+mj-lt"/>
              <a:cs typeface="Times New Roman" pitchFamily="18" charset="0"/>
            </a:endParaRPr>
          </a:p>
        </p:txBody>
      </p:sp>
    </p:spTree>
    <p:extLst>
      <p:ext uri="{BB962C8B-B14F-4D97-AF65-F5344CB8AC3E}">
        <p14:creationId xmlns="" xmlns:p14="http://schemas.microsoft.com/office/powerpoint/2010/main" val="40919968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 y="2"/>
            <a:ext cx="11887199" cy="6857999"/>
          </a:xfrm>
          <a:prstGeom prst="rect">
            <a:avLst/>
          </a:prstGeom>
          <a:noFill/>
          <a:ln w="9525">
            <a:noFill/>
            <a:miter lim="800000"/>
            <a:headEnd/>
            <a:tailEnd/>
          </a:ln>
          <a:effectLst/>
        </p:spPr>
      </p:pic>
    </p:spTree>
    <p:extLst>
      <p:ext uri="{BB962C8B-B14F-4D97-AF65-F5344CB8AC3E}">
        <p14:creationId xmlns="" xmlns:p14="http://schemas.microsoft.com/office/powerpoint/2010/main" val="2104315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8720" y="1751538"/>
            <a:ext cx="10203180" cy="2210862"/>
          </a:xfrm>
        </p:spPr>
        <p:txBody>
          <a:bodyPr>
            <a:noAutofit/>
          </a:bodyPr>
          <a:lstStyle/>
          <a:p>
            <a:r>
              <a:rPr lang="en-US" b="1" dirty="0" smtClean="0"/>
              <a:t>the identification of risks</a:t>
            </a:r>
          </a:p>
          <a:p>
            <a:r>
              <a:rPr lang="en-US" b="1" dirty="0" smtClean="0"/>
              <a:t>the analysis of their potential effects</a:t>
            </a:r>
          </a:p>
          <a:p>
            <a:r>
              <a:rPr lang="en-US" b="1" dirty="0" smtClean="0"/>
              <a:t>the evaluation of options for treatment</a:t>
            </a:r>
          </a:p>
          <a:p>
            <a:r>
              <a:rPr lang="en-US" b="1" dirty="0" smtClean="0"/>
              <a:t>the implementation of preventive and/or reactive measures</a:t>
            </a:r>
          </a:p>
          <a:p>
            <a:r>
              <a:rPr lang="en-US" b="1" dirty="0" smtClean="0"/>
              <a:t>the effective supervision and repetitive revision of the process</a:t>
            </a:r>
          </a:p>
        </p:txBody>
      </p:sp>
      <p:sp>
        <p:nvSpPr>
          <p:cNvPr id="7" name="Title 1"/>
          <p:cNvSpPr txBox="1">
            <a:spLocks/>
          </p:cNvSpPr>
          <p:nvPr/>
        </p:nvSpPr>
        <p:spPr>
          <a:xfrm>
            <a:off x="1219200" y="5334000"/>
            <a:ext cx="10302242" cy="1163638"/>
          </a:xfrm>
          <a:prstGeom prst="rect">
            <a:avLst/>
          </a:prstGeom>
        </p:spPr>
        <p:txBody>
          <a:bodyPr lIns="0" tIns="0" rIns="0" bIns="0">
            <a:normAutofit fontScale="90000" lnSpcReduction="20000"/>
          </a:bodyPr>
          <a:lstStyle/>
          <a:p>
            <a:pPr defTabSz="914363" fontAlgn="auto">
              <a:lnSpc>
                <a:spcPct val="90000"/>
              </a:lnSpc>
              <a:spcAft>
                <a:spcPts val="0"/>
              </a:spcAft>
              <a:defRPr/>
            </a:pPr>
            <a:r>
              <a:rPr lang="en-US" sz="3600" b="1" spc="-150" dirty="0">
                <a:ln w="3175">
                  <a:noFill/>
                </a:ln>
                <a:solidFill>
                  <a:schemeClr val="tx2"/>
                </a:solidFill>
                <a:latin typeface="+mj-lt"/>
                <a:cs typeface="Arial" charset="0"/>
              </a:rPr>
              <a:t>aiming at the elimination and/or reduction of risks to an acceptable calculated level in order to maximize </a:t>
            </a:r>
            <a:r>
              <a:rPr lang="en-US" sz="3600" b="1" spc="-150" dirty="0" smtClean="0">
                <a:ln w="3175">
                  <a:noFill/>
                </a:ln>
                <a:solidFill>
                  <a:schemeClr val="tx2"/>
                </a:solidFill>
                <a:latin typeface="+mj-lt"/>
                <a:cs typeface="Arial" charset="0"/>
              </a:rPr>
              <a:t> civil protection and public safety in  </a:t>
            </a:r>
            <a:r>
              <a:rPr lang="en-US" sz="3600" b="1" spc="-150" dirty="0">
                <a:ln w="3175">
                  <a:noFill/>
                </a:ln>
                <a:solidFill>
                  <a:schemeClr val="tx2"/>
                </a:solidFill>
                <a:latin typeface="+mj-lt"/>
                <a:cs typeface="Arial" charset="0"/>
              </a:rPr>
              <a:t>accordance with our mission.</a:t>
            </a:r>
            <a:endParaRPr lang="en-US" sz="4000" b="1" spc="-150" dirty="0">
              <a:ln w="3175">
                <a:noFill/>
              </a:ln>
              <a:solidFill>
                <a:schemeClr val="tx2"/>
              </a:solidFill>
              <a:latin typeface="+mj-lt"/>
              <a:cs typeface="Arial" charset="0"/>
            </a:endParaRPr>
          </a:p>
        </p:txBody>
      </p:sp>
      <p:sp>
        <p:nvSpPr>
          <p:cNvPr id="9" name="TextBox 8"/>
          <p:cNvSpPr txBox="1"/>
          <p:nvPr/>
        </p:nvSpPr>
        <p:spPr>
          <a:xfrm>
            <a:off x="1188720" y="457202"/>
            <a:ext cx="9806940" cy="830997"/>
          </a:xfrm>
          <a:prstGeom prst="rect">
            <a:avLst/>
          </a:prstGeom>
          <a:noFill/>
        </p:spPr>
        <p:txBody>
          <a:bodyPr wrap="square" rtlCol="0">
            <a:spAutoFit/>
          </a:bodyPr>
          <a:lstStyle/>
          <a:p>
            <a:r>
              <a:rPr lang="en-US" sz="2400" b="1" dirty="0" smtClean="0"/>
              <a:t>Risk </a:t>
            </a:r>
            <a:r>
              <a:rPr lang="en-US" sz="2400" b="1" dirty="0"/>
              <a:t>Management  is the systematic application of comprehensive tools for an assessment and treatment process which consists of: </a:t>
            </a:r>
          </a:p>
        </p:txBody>
      </p:sp>
    </p:spTree>
    <p:extLst>
      <p:ext uri="{BB962C8B-B14F-4D97-AF65-F5344CB8AC3E}">
        <p14:creationId xmlns="" xmlns:p14="http://schemas.microsoft.com/office/powerpoint/2010/main" val="79267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AutoShape 2"/>
          <p:cNvSpPr>
            <a:spLocks noChangeArrowheads="1"/>
          </p:cNvSpPr>
          <p:nvPr/>
        </p:nvSpPr>
        <p:spPr bwMode="auto">
          <a:xfrm>
            <a:off x="1287780" y="1295400"/>
            <a:ext cx="5745480" cy="5570538"/>
          </a:xfrm>
          <a:prstGeom prst="irregularSeal2">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2700000" scaled="1"/>
          </a:gradFill>
          <a:ln w="9525">
            <a:solidFill>
              <a:schemeClr val="tx1"/>
            </a:solidFill>
            <a:miter lim="800000"/>
            <a:headEnd/>
            <a:tailEnd/>
          </a:ln>
        </p:spPr>
        <p:txBody>
          <a:bodyPr wrap="none" anchor="ctr"/>
          <a:lstStyle/>
          <a:p>
            <a:pPr algn="ctr"/>
            <a:r>
              <a:rPr lang="en-US" sz="3200">
                <a:latin typeface="Arial Black" pitchFamily="34" charset="0"/>
                <a:cs typeface="Arial" pitchFamily="34" charset="0"/>
              </a:rPr>
              <a:t>D</a:t>
            </a:r>
          </a:p>
          <a:p>
            <a:pPr algn="ctr"/>
            <a:r>
              <a:rPr lang="en-US" sz="3200">
                <a:latin typeface="Arial Black" pitchFamily="34" charset="0"/>
                <a:cs typeface="Arial" pitchFamily="34" charset="0"/>
              </a:rPr>
              <a:t>I</a:t>
            </a:r>
          </a:p>
          <a:p>
            <a:pPr algn="ctr"/>
            <a:r>
              <a:rPr lang="en-US" sz="3200">
                <a:latin typeface="Arial Black" pitchFamily="34" charset="0"/>
                <a:cs typeface="Arial" pitchFamily="34" charset="0"/>
              </a:rPr>
              <a:t>S</a:t>
            </a:r>
          </a:p>
          <a:p>
            <a:pPr algn="ctr"/>
            <a:r>
              <a:rPr lang="en-US" sz="3200">
                <a:latin typeface="Arial Black" pitchFamily="34" charset="0"/>
                <a:cs typeface="Arial" pitchFamily="34" charset="0"/>
              </a:rPr>
              <a:t>A</a:t>
            </a:r>
          </a:p>
          <a:p>
            <a:pPr algn="ctr"/>
            <a:r>
              <a:rPr lang="en-US" sz="3200">
                <a:latin typeface="Arial Black" pitchFamily="34" charset="0"/>
                <a:cs typeface="Arial" pitchFamily="34" charset="0"/>
              </a:rPr>
              <a:t>S</a:t>
            </a:r>
          </a:p>
          <a:p>
            <a:pPr algn="ctr"/>
            <a:r>
              <a:rPr lang="en-US" sz="3200">
                <a:latin typeface="Arial Black" pitchFamily="34" charset="0"/>
                <a:cs typeface="Arial" pitchFamily="34" charset="0"/>
              </a:rPr>
              <a:t>T</a:t>
            </a:r>
          </a:p>
          <a:p>
            <a:pPr algn="ctr"/>
            <a:r>
              <a:rPr lang="en-US" sz="3200">
                <a:latin typeface="Arial Black" pitchFamily="34" charset="0"/>
                <a:cs typeface="Arial" pitchFamily="34" charset="0"/>
              </a:rPr>
              <a:t>E</a:t>
            </a:r>
          </a:p>
          <a:p>
            <a:pPr algn="ctr"/>
            <a:r>
              <a:rPr lang="en-US" sz="3200">
                <a:latin typeface="Arial Black" pitchFamily="34" charset="0"/>
                <a:cs typeface="Arial" pitchFamily="34" charset="0"/>
              </a:rPr>
              <a:t>R</a:t>
            </a:r>
          </a:p>
        </p:txBody>
      </p:sp>
      <p:sp>
        <p:nvSpPr>
          <p:cNvPr id="724995" name="AutoShape 3"/>
          <p:cNvSpPr>
            <a:spLocks noChangeArrowheads="1"/>
          </p:cNvSpPr>
          <p:nvPr/>
        </p:nvSpPr>
        <p:spPr bwMode="auto">
          <a:xfrm>
            <a:off x="792481" y="1447800"/>
            <a:ext cx="5745480" cy="5410200"/>
          </a:xfrm>
          <a:prstGeom prst="irregularSeal2">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2700000" scaled="1"/>
          </a:gradFill>
          <a:ln w="9525">
            <a:solidFill>
              <a:schemeClr val="tx1"/>
            </a:solidFill>
            <a:miter lim="800000"/>
            <a:headEnd/>
            <a:tailEnd/>
          </a:ln>
        </p:spPr>
        <p:txBody>
          <a:bodyPr wrap="none" anchor="ctr"/>
          <a:lstStyle/>
          <a:p>
            <a:pPr algn="ctr"/>
            <a:r>
              <a:rPr lang="en-US" sz="3200">
                <a:latin typeface="Arial Black" pitchFamily="34" charset="0"/>
                <a:cs typeface="Arial" pitchFamily="34" charset="0"/>
              </a:rPr>
              <a:t>D</a:t>
            </a:r>
          </a:p>
          <a:p>
            <a:pPr algn="ctr"/>
            <a:r>
              <a:rPr lang="en-US" sz="3200">
                <a:latin typeface="Arial Black" pitchFamily="34" charset="0"/>
                <a:cs typeface="Arial" pitchFamily="34" charset="0"/>
              </a:rPr>
              <a:t>I</a:t>
            </a:r>
          </a:p>
          <a:p>
            <a:pPr algn="ctr"/>
            <a:r>
              <a:rPr lang="en-US" sz="3200">
                <a:latin typeface="Arial Black" pitchFamily="34" charset="0"/>
                <a:cs typeface="Arial" pitchFamily="34" charset="0"/>
              </a:rPr>
              <a:t>S</a:t>
            </a:r>
          </a:p>
          <a:p>
            <a:pPr algn="ctr"/>
            <a:r>
              <a:rPr lang="en-US" sz="3200">
                <a:latin typeface="Arial Black" pitchFamily="34" charset="0"/>
                <a:cs typeface="Arial" pitchFamily="34" charset="0"/>
              </a:rPr>
              <a:t>A</a:t>
            </a:r>
          </a:p>
          <a:p>
            <a:pPr algn="ctr"/>
            <a:r>
              <a:rPr lang="en-US" sz="3200">
                <a:latin typeface="Arial Black" pitchFamily="34" charset="0"/>
                <a:cs typeface="Arial" pitchFamily="34" charset="0"/>
              </a:rPr>
              <a:t>S</a:t>
            </a:r>
          </a:p>
          <a:p>
            <a:pPr algn="ctr"/>
            <a:r>
              <a:rPr lang="en-US" sz="3200">
                <a:latin typeface="Arial Black" pitchFamily="34" charset="0"/>
                <a:cs typeface="Arial" pitchFamily="34" charset="0"/>
              </a:rPr>
              <a:t>T</a:t>
            </a:r>
          </a:p>
          <a:p>
            <a:pPr algn="ctr"/>
            <a:r>
              <a:rPr lang="en-US" sz="3200">
                <a:latin typeface="Arial Black" pitchFamily="34" charset="0"/>
                <a:cs typeface="Arial" pitchFamily="34" charset="0"/>
              </a:rPr>
              <a:t>E</a:t>
            </a:r>
          </a:p>
          <a:p>
            <a:pPr algn="ctr"/>
            <a:r>
              <a:rPr lang="en-US" sz="3200">
                <a:latin typeface="Arial Black" pitchFamily="34" charset="0"/>
                <a:cs typeface="Arial" pitchFamily="34" charset="0"/>
              </a:rPr>
              <a:t>R</a:t>
            </a:r>
          </a:p>
        </p:txBody>
      </p:sp>
      <p:sp>
        <p:nvSpPr>
          <p:cNvPr id="724996" name="AutoShape 4"/>
          <p:cNvSpPr>
            <a:spLocks noChangeArrowheads="1"/>
          </p:cNvSpPr>
          <p:nvPr/>
        </p:nvSpPr>
        <p:spPr bwMode="auto">
          <a:xfrm>
            <a:off x="990601" y="1447800"/>
            <a:ext cx="5745480" cy="5410200"/>
          </a:xfrm>
          <a:prstGeom prst="irregularSeal2">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2700000" scaled="1"/>
          </a:gradFill>
          <a:ln w="9525">
            <a:solidFill>
              <a:schemeClr val="tx1"/>
            </a:solidFill>
            <a:miter lim="800000"/>
            <a:headEnd/>
            <a:tailEnd/>
          </a:ln>
        </p:spPr>
        <p:txBody>
          <a:bodyPr wrap="none" anchor="ctr"/>
          <a:lstStyle/>
          <a:p>
            <a:pPr algn="ctr"/>
            <a:r>
              <a:rPr lang="en-US" sz="3200">
                <a:latin typeface="Arial Black" pitchFamily="34" charset="0"/>
                <a:cs typeface="Arial" pitchFamily="34" charset="0"/>
              </a:rPr>
              <a:t>D</a:t>
            </a:r>
          </a:p>
          <a:p>
            <a:pPr algn="ctr"/>
            <a:r>
              <a:rPr lang="en-US" sz="3200">
                <a:latin typeface="Arial Black" pitchFamily="34" charset="0"/>
                <a:cs typeface="Arial" pitchFamily="34" charset="0"/>
              </a:rPr>
              <a:t>I</a:t>
            </a:r>
          </a:p>
          <a:p>
            <a:pPr algn="ctr"/>
            <a:r>
              <a:rPr lang="en-US" sz="3200">
                <a:latin typeface="Arial Black" pitchFamily="34" charset="0"/>
                <a:cs typeface="Arial" pitchFamily="34" charset="0"/>
              </a:rPr>
              <a:t>S</a:t>
            </a:r>
          </a:p>
          <a:p>
            <a:pPr algn="ctr"/>
            <a:r>
              <a:rPr lang="en-US" sz="3200">
                <a:latin typeface="Arial Black" pitchFamily="34" charset="0"/>
                <a:cs typeface="Arial" pitchFamily="34" charset="0"/>
              </a:rPr>
              <a:t>A</a:t>
            </a:r>
          </a:p>
          <a:p>
            <a:pPr algn="ctr"/>
            <a:r>
              <a:rPr lang="en-US" sz="3200">
                <a:latin typeface="Arial Black" pitchFamily="34" charset="0"/>
                <a:cs typeface="Arial" pitchFamily="34" charset="0"/>
              </a:rPr>
              <a:t>S</a:t>
            </a:r>
          </a:p>
          <a:p>
            <a:pPr algn="ctr"/>
            <a:r>
              <a:rPr lang="en-US" sz="3200">
                <a:latin typeface="Arial Black" pitchFamily="34" charset="0"/>
                <a:cs typeface="Arial" pitchFamily="34" charset="0"/>
              </a:rPr>
              <a:t>T</a:t>
            </a:r>
          </a:p>
          <a:p>
            <a:pPr algn="ctr"/>
            <a:r>
              <a:rPr lang="en-US" sz="3200">
                <a:latin typeface="Arial Black" pitchFamily="34" charset="0"/>
                <a:cs typeface="Arial" pitchFamily="34" charset="0"/>
              </a:rPr>
              <a:t>E</a:t>
            </a:r>
          </a:p>
          <a:p>
            <a:pPr algn="ctr"/>
            <a:r>
              <a:rPr lang="en-US" sz="3200">
                <a:latin typeface="Arial Black" pitchFamily="34" charset="0"/>
                <a:cs typeface="Arial" pitchFamily="34" charset="0"/>
              </a:rPr>
              <a:t>R</a:t>
            </a:r>
          </a:p>
        </p:txBody>
      </p:sp>
      <p:sp>
        <p:nvSpPr>
          <p:cNvPr id="724997" name="AutoShape 5"/>
          <p:cNvSpPr>
            <a:spLocks noChangeArrowheads="1"/>
          </p:cNvSpPr>
          <p:nvPr/>
        </p:nvSpPr>
        <p:spPr bwMode="auto">
          <a:xfrm>
            <a:off x="1541622" y="2667002"/>
            <a:ext cx="1826419" cy="1425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pPr algn="ctr"/>
            <a:r>
              <a:rPr lang="en-US" sz="1600" b="1">
                <a:latin typeface="Arial Narrow" pitchFamily="34" charset="0"/>
                <a:cs typeface="Arial" pitchFamily="34" charset="0"/>
              </a:rPr>
              <a:t>HAZARDS</a:t>
            </a:r>
          </a:p>
        </p:txBody>
      </p:sp>
      <p:sp>
        <p:nvSpPr>
          <p:cNvPr id="724998" name="Text Box 6"/>
          <p:cNvSpPr txBox="1">
            <a:spLocks noChangeArrowheads="1"/>
          </p:cNvSpPr>
          <p:nvPr/>
        </p:nvSpPr>
        <p:spPr bwMode="auto">
          <a:xfrm>
            <a:off x="4873012" y="1736726"/>
            <a:ext cx="1505541" cy="707886"/>
          </a:xfrm>
          <a:prstGeom prst="rect">
            <a:avLst/>
          </a:prstGeom>
          <a:noFill/>
          <a:ln w="9525">
            <a:noFill/>
            <a:miter lim="800000"/>
            <a:headEnd/>
            <a:tailEnd/>
          </a:ln>
          <a:effectLst/>
        </p:spPr>
        <p:txBody>
          <a:bodyPr wrap="none">
            <a:spAutoFit/>
          </a:bodyPr>
          <a:lstStyle/>
          <a:p>
            <a:pPr algn="ctr">
              <a:defRPr/>
            </a:pPr>
            <a:r>
              <a:rPr lang="en-US" sz="2000" b="1" dirty="0">
                <a:solidFill>
                  <a:srgbClr val="FF0000"/>
                </a:solidFill>
                <a:effectLst>
                  <a:outerShdw blurRad="38100" dist="38100" dir="2700000" algn="tl">
                    <a:srgbClr val="C0C0C0"/>
                  </a:outerShdw>
                </a:effectLst>
                <a:latin typeface="Arial Narrow" pitchFamily="34" charset="0"/>
                <a:cs typeface="Arial" charset="0"/>
              </a:rPr>
              <a:t>UNSAFE</a:t>
            </a:r>
          </a:p>
          <a:p>
            <a:pPr algn="ctr">
              <a:defRPr/>
            </a:pPr>
            <a:r>
              <a:rPr lang="en-US" sz="2000" b="1" dirty="0">
                <a:solidFill>
                  <a:srgbClr val="FF0000"/>
                </a:solidFill>
                <a:effectLst>
                  <a:outerShdw blurRad="38100" dist="38100" dir="2700000" algn="tl">
                    <a:srgbClr val="C0C0C0"/>
                  </a:outerShdw>
                </a:effectLst>
                <a:latin typeface="Arial Narrow" pitchFamily="34" charset="0"/>
                <a:cs typeface="Arial" charset="0"/>
              </a:rPr>
              <a:t>CONDITIONS</a:t>
            </a:r>
          </a:p>
        </p:txBody>
      </p:sp>
      <p:grpSp>
        <p:nvGrpSpPr>
          <p:cNvPr id="2" name="Group 7"/>
          <p:cNvGrpSpPr>
            <a:grpSpLocks/>
          </p:cNvGrpSpPr>
          <p:nvPr/>
        </p:nvGrpSpPr>
        <p:grpSpPr bwMode="auto">
          <a:xfrm>
            <a:off x="3912870" y="2590802"/>
            <a:ext cx="2526030" cy="1577975"/>
            <a:chOff x="1800" y="1632"/>
            <a:chExt cx="1224" cy="994"/>
          </a:xfrm>
        </p:grpSpPr>
        <p:sp>
          <p:nvSpPr>
            <p:cNvPr id="39964" name="AutoShape 8"/>
            <p:cNvSpPr>
              <a:spLocks noChangeArrowheads="1"/>
            </p:cNvSpPr>
            <p:nvPr/>
          </p:nvSpPr>
          <p:spPr bwMode="auto">
            <a:xfrm rot="10800000">
              <a:off x="1800" y="1632"/>
              <a:ext cx="1224" cy="994"/>
            </a:xfrm>
            <a:custGeom>
              <a:avLst/>
              <a:gdLst>
                <a:gd name="T0" fmla="*/ 3 w 21600"/>
                <a:gd name="T1" fmla="*/ 0 h 21600"/>
                <a:gd name="T2" fmla="*/ 0 w 21600"/>
                <a:gd name="T3" fmla="*/ 1 h 21600"/>
                <a:gd name="T4" fmla="*/ 3 w 21600"/>
                <a:gd name="T5" fmla="*/ 2 h 21600"/>
                <a:gd name="T6" fmla="*/ 4 w 21600"/>
                <a:gd name="T7" fmla="*/ 1 h 21600"/>
                <a:gd name="T8" fmla="*/ 17694720 60000 65536"/>
                <a:gd name="T9" fmla="*/ 11796480 60000 65536"/>
                <a:gd name="T10" fmla="*/ 5898240 60000 65536"/>
                <a:gd name="T11" fmla="*/ 0 60000 65536"/>
                <a:gd name="T12" fmla="*/ 3371 w 21600"/>
                <a:gd name="T13" fmla="*/ 5411 h 21600"/>
                <a:gd name="T14" fmla="*/ 18900 w 21600"/>
                <a:gd name="T15" fmla="*/ 1621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p:spPr>
          <p:txBody>
            <a:bodyPr rot="10800000" wrap="none" anchor="ctr"/>
            <a:lstStyle/>
            <a:p>
              <a:pPr algn="ctr"/>
              <a:endParaRPr lang="en-US">
                <a:latin typeface="Times New Roman" pitchFamily="18" charset="0"/>
                <a:cs typeface="Arial" pitchFamily="34" charset="0"/>
              </a:endParaRPr>
            </a:p>
          </p:txBody>
        </p:sp>
        <p:sp>
          <p:nvSpPr>
            <p:cNvPr id="39965" name="Text Box 9"/>
            <p:cNvSpPr txBox="1">
              <a:spLocks noChangeArrowheads="1"/>
            </p:cNvSpPr>
            <p:nvPr/>
          </p:nvSpPr>
          <p:spPr bwMode="auto">
            <a:xfrm>
              <a:off x="1942" y="2021"/>
              <a:ext cx="819" cy="213"/>
            </a:xfrm>
            <a:prstGeom prst="rect">
              <a:avLst/>
            </a:prstGeom>
            <a:noFill/>
            <a:ln w="9525">
              <a:noFill/>
              <a:miter lim="800000"/>
              <a:headEnd/>
              <a:tailEnd/>
            </a:ln>
          </p:spPr>
          <p:txBody>
            <a:bodyPr wrap="none">
              <a:spAutoFit/>
            </a:bodyPr>
            <a:lstStyle/>
            <a:p>
              <a:pPr algn="ctr"/>
              <a:r>
                <a:rPr lang="en-US" sz="1600" b="1">
                  <a:latin typeface="Arial Narrow" pitchFamily="34" charset="0"/>
                  <a:cs typeface="Arial" pitchFamily="34" charset="0"/>
                </a:rPr>
                <a:t>VULNERABILITIES</a:t>
              </a:r>
            </a:p>
          </p:txBody>
        </p:sp>
      </p:grpSp>
      <p:sp>
        <p:nvSpPr>
          <p:cNvPr id="725002" name="AutoShape 10"/>
          <p:cNvSpPr>
            <a:spLocks noChangeArrowheads="1"/>
          </p:cNvSpPr>
          <p:nvPr/>
        </p:nvSpPr>
        <p:spPr bwMode="auto">
          <a:xfrm>
            <a:off x="1508603" y="3541715"/>
            <a:ext cx="1265078" cy="1411287"/>
          </a:xfrm>
          <a:custGeom>
            <a:avLst/>
            <a:gdLst>
              <a:gd name="T0" fmla="*/ 1481411326 w 21600"/>
              <a:gd name="T1" fmla="*/ 0 h 21600"/>
              <a:gd name="T2" fmla="*/ 0 w 21600"/>
              <a:gd name="T3" fmla="*/ 2147483647 h 21600"/>
              <a:gd name="T4" fmla="*/ 1481411326 w 21600"/>
              <a:gd name="T5" fmla="*/ 2147483647 h 21600"/>
              <a:gd name="T6" fmla="*/ 1975214380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tx1"/>
            </a:solidFill>
            <a:miter lim="800000"/>
            <a:headEnd/>
            <a:tailEnd/>
          </a:ln>
        </p:spPr>
        <p:txBody>
          <a:bodyPr wrap="none" anchor="ctr"/>
          <a:lstStyle/>
          <a:p>
            <a:pPr algn="ctr"/>
            <a:r>
              <a:rPr lang="en-US" sz="1600" b="1">
                <a:latin typeface="Arial Narrow" pitchFamily="34" charset="0"/>
                <a:cs typeface="Arial" pitchFamily="34" charset="0"/>
              </a:rPr>
              <a:t>RISK</a:t>
            </a:r>
          </a:p>
        </p:txBody>
      </p:sp>
      <p:sp>
        <p:nvSpPr>
          <p:cNvPr id="725003" name="Text Box 11"/>
          <p:cNvSpPr txBox="1">
            <a:spLocks noChangeArrowheads="1"/>
          </p:cNvSpPr>
          <p:nvPr/>
        </p:nvSpPr>
        <p:spPr bwMode="auto">
          <a:xfrm>
            <a:off x="6899118" y="974727"/>
            <a:ext cx="1917224" cy="701675"/>
          </a:xfrm>
          <a:prstGeom prst="rect">
            <a:avLst/>
          </a:prstGeom>
          <a:noFill/>
          <a:ln w="9525">
            <a:noFill/>
            <a:miter lim="800000"/>
            <a:headEnd/>
            <a:tailEnd/>
          </a:ln>
          <a:effectLst/>
        </p:spPr>
        <p:txBody>
          <a:bodyPr>
            <a:spAutoFit/>
          </a:bodyPr>
          <a:lstStyle/>
          <a:p>
            <a:pPr algn="ctr">
              <a:defRPr/>
            </a:pPr>
            <a:r>
              <a:rPr lang="en-US" sz="2000" b="1" dirty="0">
                <a:solidFill>
                  <a:srgbClr val="FF0000"/>
                </a:solidFill>
                <a:effectLst>
                  <a:outerShdw blurRad="38100" dist="38100" dir="2700000" algn="tl">
                    <a:srgbClr val="C0C0C0"/>
                  </a:outerShdw>
                </a:effectLst>
                <a:latin typeface="Arial Narrow" pitchFamily="34" charset="0"/>
                <a:cs typeface="Arial" charset="0"/>
              </a:rPr>
              <a:t>DYNAMIC </a:t>
            </a:r>
          </a:p>
          <a:p>
            <a:pPr algn="ctr">
              <a:defRPr/>
            </a:pPr>
            <a:r>
              <a:rPr lang="en-US" sz="2000" b="1" dirty="0">
                <a:solidFill>
                  <a:srgbClr val="FF0000"/>
                </a:solidFill>
                <a:effectLst>
                  <a:outerShdw blurRad="38100" dist="38100" dir="2700000" algn="tl">
                    <a:srgbClr val="C0C0C0"/>
                  </a:outerShdw>
                </a:effectLst>
                <a:latin typeface="Arial Narrow" pitchFamily="34" charset="0"/>
                <a:cs typeface="Arial" charset="0"/>
              </a:rPr>
              <a:t>PRESSURES</a:t>
            </a:r>
          </a:p>
        </p:txBody>
      </p:sp>
      <p:grpSp>
        <p:nvGrpSpPr>
          <p:cNvPr id="3" name="Group 12"/>
          <p:cNvGrpSpPr>
            <a:grpSpLocks/>
          </p:cNvGrpSpPr>
          <p:nvPr/>
        </p:nvGrpSpPr>
        <p:grpSpPr bwMode="auto">
          <a:xfrm>
            <a:off x="6556539" y="3617915"/>
            <a:ext cx="2872741" cy="2765425"/>
            <a:chOff x="3177" y="2279"/>
            <a:chExt cx="1392" cy="1705"/>
          </a:xfrm>
        </p:grpSpPr>
        <p:sp>
          <p:nvSpPr>
            <p:cNvPr id="39962" name="AutoShape 13"/>
            <p:cNvSpPr>
              <a:spLocks noChangeArrowheads="1"/>
            </p:cNvSpPr>
            <p:nvPr/>
          </p:nvSpPr>
          <p:spPr bwMode="auto">
            <a:xfrm rot="10800000">
              <a:off x="3177" y="2279"/>
              <a:ext cx="1392" cy="1705"/>
            </a:xfrm>
            <a:custGeom>
              <a:avLst/>
              <a:gdLst>
                <a:gd name="T0" fmla="*/ 4 w 21600"/>
                <a:gd name="T1" fmla="*/ 0 h 21600"/>
                <a:gd name="T2" fmla="*/ 0 w 21600"/>
                <a:gd name="T3" fmla="*/ 5 h 21600"/>
                <a:gd name="T4" fmla="*/ 4 w 21600"/>
                <a:gd name="T5" fmla="*/ 11 h 21600"/>
                <a:gd name="T6" fmla="*/ 6 w 21600"/>
                <a:gd name="T7" fmla="*/ 5 h 21600"/>
                <a:gd name="T8" fmla="*/ 17694720 60000 65536"/>
                <a:gd name="T9" fmla="*/ 11796480 60000 65536"/>
                <a:gd name="T10" fmla="*/ 5898240 60000 65536"/>
                <a:gd name="T11" fmla="*/ 0 60000 65536"/>
                <a:gd name="T12" fmla="*/ 3367 w 21600"/>
                <a:gd name="T13" fmla="*/ 5397 h 21600"/>
                <a:gd name="T14" fmla="*/ 18900 w 21600"/>
                <a:gd name="T15" fmla="*/ 1620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FF"/>
            </a:solidFill>
            <a:ln w="9525">
              <a:solidFill>
                <a:schemeClr val="tx1"/>
              </a:solidFill>
              <a:miter lim="800000"/>
              <a:headEnd/>
              <a:tailEnd/>
            </a:ln>
          </p:spPr>
          <p:txBody>
            <a:bodyPr wrap="none" anchor="ctr"/>
            <a:lstStyle/>
            <a:p>
              <a:endParaRPr lang="en-US"/>
            </a:p>
          </p:txBody>
        </p:sp>
        <p:sp>
          <p:nvSpPr>
            <p:cNvPr id="39963" name="Text Box 14"/>
            <p:cNvSpPr txBox="1">
              <a:spLocks noChangeArrowheads="1"/>
            </p:cNvSpPr>
            <p:nvPr/>
          </p:nvSpPr>
          <p:spPr bwMode="auto">
            <a:xfrm>
              <a:off x="3399" y="2679"/>
              <a:ext cx="900" cy="1082"/>
            </a:xfrm>
            <a:prstGeom prst="rect">
              <a:avLst/>
            </a:prstGeom>
            <a:noFill/>
            <a:ln w="9525">
              <a:noFill/>
              <a:miter lim="800000"/>
              <a:headEnd/>
              <a:tailEnd/>
            </a:ln>
          </p:spPr>
          <p:txBody>
            <a:bodyPr wrap="none">
              <a:spAutoFit/>
            </a:bodyPr>
            <a:lstStyle/>
            <a:p>
              <a:pPr algn="ctr"/>
              <a:r>
                <a:rPr lang="en-US" sz="2000" b="1" dirty="0" smtClean="0">
                  <a:latin typeface="Arial Narrow" pitchFamily="34" charset="0"/>
                  <a:cs typeface="Arial" pitchFamily="34" charset="0"/>
                </a:rPr>
                <a:t>PROCESSES,</a:t>
              </a:r>
            </a:p>
            <a:p>
              <a:pPr algn="ctr"/>
              <a:r>
                <a:rPr lang="en-US" sz="2000" b="1" dirty="0" smtClean="0">
                  <a:latin typeface="Arial Narrow" pitchFamily="34" charset="0"/>
                  <a:cs typeface="Arial" pitchFamily="34" charset="0"/>
                </a:rPr>
                <a:t>MACROFORCES</a:t>
              </a:r>
              <a:r>
                <a:rPr lang="en-US" sz="2000" b="1" dirty="0">
                  <a:latin typeface="Arial Narrow" pitchFamily="34" charset="0"/>
                  <a:cs typeface="Arial" pitchFamily="34" charset="0"/>
                </a:rPr>
                <a:t/>
              </a:r>
              <a:br>
                <a:rPr lang="en-US" sz="2000" b="1" dirty="0">
                  <a:latin typeface="Arial Narrow" pitchFamily="34" charset="0"/>
                  <a:cs typeface="Arial" pitchFamily="34" charset="0"/>
                </a:rPr>
              </a:br>
              <a:r>
                <a:rPr lang="en-US" sz="2000" b="1" dirty="0">
                  <a:latin typeface="Arial Narrow" pitchFamily="34" charset="0"/>
                  <a:cs typeface="Arial" pitchFamily="34" charset="0"/>
                </a:rPr>
                <a:t>(</a:t>
              </a:r>
              <a:r>
                <a:rPr lang="en-US" sz="1600" b="1" dirty="0">
                  <a:latin typeface="Arial Narrow" pitchFamily="34" charset="0"/>
                  <a:cs typeface="Arial" pitchFamily="34" charset="0"/>
                </a:rPr>
                <a:t>Urban Migration,</a:t>
              </a:r>
              <a:br>
                <a:rPr lang="en-US" sz="1600" b="1" dirty="0">
                  <a:latin typeface="Arial Narrow" pitchFamily="34" charset="0"/>
                  <a:cs typeface="Arial" pitchFamily="34" charset="0"/>
                </a:rPr>
              </a:br>
              <a:r>
                <a:rPr lang="en-US" sz="1600" b="1" dirty="0">
                  <a:latin typeface="Arial Narrow" pitchFamily="34" charset="0"/>
                  <a:cs typeface="Arial" pitchFamily="34" charset="0"/>
                </a:rPr>
                <a:t>Environmental </a:t>
              </a:r>
              <a:br>
                <a:rPr lang="en-US" sz="1600" b="1" dirty="0">
                  <a:latin typeface="Arial Narrow" pitchFamily="34" charset="0"/>
                  <a:cs typeface="Arial" pitchFamily="34" charset="0"/>
                </a:rPr>
              </a:br>
              <a:r>
                <a:rPr lang="en-US" sz="1600" b="1" dirty="0">
                  <a:latin typeface="Arial Narrow" pitchFamily="34" charset="0"/>
                  <a:cs typeface="Arial" pitchFamily="34" charset="0"/>
                </a:rPr>
                <a:t>Degradation)</a:t>
              </a:r>
              <a:br>
                <a:rPr lang="en-US" sz="1600" b="1" dirty="0">
                  <a:latin typeface="Arial Narrow" pitchFamily="34" charset="0"/>
                  <a:cs typeface="Arial" pitchFamily="34" charset="0"/>
                </a:rPr>
              </a:br>
              <a:endParaRPr lang="en-US" sz="1600" b="1" dirty="0">
                <a:latin typeface="Arial Narrow" pitchFamily="34" charset="0"/>
                <a:cs typeface="Arial" pitchFamily="34" charset="0"/>
              </a:endParaRPr>
            </a:p>
          </p:txBody>
        </p:sp>
      </p:grpSp>
      <p:grpSp>
        <p:nvGrpSpPr>
          <p:cNvPr id="4" name="Group 15"/>
          <p:cNvGrpSpPr>
            <a:grpSpLocks/>
          </p:cNvGrpSpPr>
          <p:nvPr/>
        </p:nvGrpSpPr>
        <p:grpSpPr bwMode="auto">
          <a:xfrm>
            <a:off x="9014460" y="4800600"/>
            <a:ext cx="2773680" cy="2057400"/>
            <a:chOff x="3360" y="2928"/>
            <a:chExt cx="1344" cy="1296"/>
          </a:xfrm>
        </p:grpSpPr>
        <p:sp>
          <p:nvSpPr>
            <p:cNvPr id="39960" name="AutoShape 16"/>
            <p:cNvSpPr>
              <a:spLocks noChangeArrowheads="1"/>
            </p:cNvSpPr>
            <p:nvPr/>
          </p:nvSpPr>
          <p:spPr bwMode="auto">
            <a:xfrm rot="10800000">
              <a:off x="3360" y="2928"/>
              <a:ext cx="1344" cy="1296"/>
            </a:xfrm>
            <a:custGeom>
              <a:avLst/>
              <a:gdLst>
                <a:gd name="T0" fmla="*/ 4 w 21600"/>
                <a:gd name="T1" fmla="*/ 0 h 21600"/>
                <a:gd name="T2" fmla="*/ 0 w 21600"/>
                <a:gd name="T3" fmla="*/ 2 h 21600"/>
                <a:gd name="T4" fmla="*/ 4 w 21600"/>
                <a:gd name="T5" fmla="*/ 5 h 21600"/>
                <a:gd name="T6" fmla="*/ 5 w 21600"/>
                <a:gd name="T7" fmla="*/ 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CC"/>
            </a:solidFill>
            <a:ln w="9525">
              <a:solidFill>
                <a:schemeClr val="tx1"/>
              </a:solidFill>
              <a:miter lim="800000"/>
              <a:headEnd/>
              <a:tailEnd/>
            </a:ln>
          </p:spPr>
          <p:txBody>
            <a:bodyPr wrap="none" anchor="ctr"/>
            <a:lstStyle/>
            <a:p>
              <a:endParaRPr lang="en-US"/>
            </a:p>
          </p:txBody>
        </p:sp>
        <p:sp>
          <p:nvSpPr>
            <p:cNvPr id="39961" name="Text Box 17"/>
            <p:cNvSpPr txBox="1">
              <a:spLocks noChangeArrowheads="1"/>
            </p:cNvSpPr>
            <p:nvPr/>
          </p:nvSpPr>
          <p:spPr bwMode="auto">
            <a:xfrm>
              <a:off x="3807" y="3360"/>
              <a:ext cx="430" cy="407"/>
            </a:xfrm>
            <a:prstGeom prst="rect">
              <a:avLst/>
            </a:prstGeom>
            <a:noFill/>
            <a:ln w="9525">
              <a:noFill/>
              <a:miter lim="800000"/>
              <a:headEnd/>
              <a:tailEnd/>
            </a:ln>
          </p:spPr>
          <p:txBody>
            <a:bodyPr wrap="none">
              <a:spAutoFit/>
            </a:bodyPr>
            <a:lstStyle/>
            <a:p>
              <a:pPr algn="ctr"/>
              <a:r>
                <a:rPr lang="en-US" b="1">
                  <a:solidFill>
                    <a:srgbClr val="000000"/>
                  </a:solidFill>
                  <a:latin typeface="Arial Narrow" pitchFamily="34" charset="0"/>
                  <a:cs typeface="Arial" pitchFamily="34" charset="0"/>
                </a:rPr>
                <a:t>ETHNIC</a:t>
              </a:r>
            </a:p>
            <a:p>
              <a:pPr algn="ctr"/>
              <a:r>
                <a:rPr lang="en-US" b="1">
                  <a:solidFill>
                    <a:srgbClr val="000000"/>
                  </a:solidFill>
                  <a:latin typeface="Arial Narrow" pitchFamily="34" charset="0"/>
                  <a:cs typeface="Arial" pitchFamily="34" charset="0"/>
                </a:rPr>
                <a:t>DIVIDE</a:t>
              </a:r>
            </a:p>
          </p:txBody>
        </p:sp>
      </p:grpSp>
      <p:grpSp>
        <p:nvGrpSpPr>
          <p:cNvPr id="5" name="Group 18"/>
          <p:cNvGrpSpPr>
            <a:grpSpLocks/>
          </p:cNvGrpSpPr>
          <p:nvPr/>
        </p:nvGrpSpPr>
        <p:grpSpPr bwMode="auto">
          <a:xfrm>
            <a:off x="9014460" y="2667000"/>
            <a:ext cx="2773680" cy="2057400"/>
            <a:chOff x="4368" y="1680"/>
            <a:chExt cx="1344" cy="1296"/>
          </a:xfrm>
        </p:grpSpPr>
        <p:sp>
          <p:nvSpPr>
            <p:cNvPr id="39958" name="AutoShape 19"/>
            <p:cNvSpPr>
              <a:spLocks noChangeArrowheads="1"/>
            </p:cNvSpPr>
            <p:nvPr/>
          </p:nvSpPr>
          <p:spPr bwMode="auto">
            <a:xfrm rot="10800000">
              <a:off x="4368" y="1680"/>
              <a:ext cx="1344" cy="1296"/>
            </a:xfrm>
            <a:custGeom>
              <a:avLst/>
              <a:gdLst>
                <a:gd name="T0" fmla="*/ 4 w 21600"/>
                <a:gd name="T1" fmla="*/ 0 h 21600"/>
                <a:gd name="T2" fmla="*/ 0 w 21600"/>
                <a:gd name="T3" fmla="*/ 2 h 21600"/>
                <a:gd name="T4" fmla="*/ 4 w 21600"/>
                <a:gd name="T5" fmla="*/ 5 h 21600"/>
                <a:gd name="T6" fmla="*/ 5 w 21600"/>
                <a:gd name="T7" fmla="*/ 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CC"/>
            </a:solidFill>
            <a:ln w="9525">
              <a:solidFill>
                <a:schemeClr val="tx1"/>
              </a:solidFill>
              <a:miter lim="800000"/>
              <a:headEnd/>
              <a:tailEnd/>
            </a:ln>
          </p:spPr>
          <p:txBody>
            <a:bodyPr wrap="none" anchor="ctr"/>
            <a:lstStyle/>
            <a:p>
              <a:endParaRPr lang="en-US"/>
            </a:p>
          </p:txBody>
        </p:sp>
        <p:sp>
          <p:nvSpPr>
            <p:cNvPr id="39959" name="Text Box 20"/>
            <p:cNvSpPr txBox="1">
              <a:spLocks noChangeArrowheads="1"/>
            </p:cNvSpPr>
            <p:nvPr/>
          </p:nvSpPr>
          <p:spPr bwMode="auto">
            <a:xfrm>
              <a:off x="4759" y="2160"/>
              <a:ext cx="573" cy="407"/>
            </a:xfrm>
            <a:prstGeom prst="rect">
              <a:avLst/>
            </a:prstGeom>
            <a:noFill/>
            <a:ln w="9525">
              <a:noFill/>
              <a:miter lim="800000"/>
              <a:headEnd/>
              <a:tailEnd/>
            </a:ln>
          </p:spPr>
          <p:txBody>
            <a:bodyPr wrap="none">
              <a:spAutoFit/>
            </a:bodyPr>
            <a:lstStyle/>
            <a:p>
              <a:pPr algn="ctr"/>
              <a:r>
                <a:rPr lang="en-US" b="1">
                  <a:solidFill>
                    <a:srgbClr val="000000"/>
                  </a:solidFill>
                  <a:latin typeface="Arial Narrow" pitchFamily="34" charset="0"/>
                  <a:cs typeface="Arial" pitchFamily="34" charset="0"/>
                </a:rPr>
                <a:t>POLITICAL</a:t>
              </a:r>
            </a:p>
            <a:p>
              <a:pPr algn="ctr"/>
              <a:r>
                <a:rPr lang="en-US" b="1">
                  <a:solidFill>
                    <a:srgbClr val="000000"/>
                  </a:solidFill>
                  <a:latin typeface="Arial Narrow" pitchFamily="34" charset="0"/>
                  <a:cs typeface="Arial" pitchFamily="34" charset="0"/>
                </a:rPr>
                <a:t>SYSTEM</a:t>
              </a:r>
            </a:p>
          </p:txBody>
        </p:sp>
      </p:grpSp>
      <p:sp>
        <p:nvSpPr>
          <p:cNvPr id="725013" name="Text Box 21"/>
          <p:cNvSpPr txBox="1">
            <a:spLocks noChangeArrowheads="1"/>
          </p:cNvSpPr>
          <p:nvPr/>
        </p:nvSpPr>
        <p:spPr bwMode="auto">
          <a:xfrm>
            <a:off x="9311640" y="2"/>
            <a:ext cx="2575560" cy="701675"/>
          </a:xfrm>
          <a:prstGeom prst="rect">
            <a:avLst/>
          </a:prstGeom>
          <a:noFill/>
          <a:ln w="9525">
            <a:noFill/>
            <a:miter lim="800000"/>
            <a:headEnd/>
            <a:tailEnd/>
          </a:ln>
          <a:effectLst/>
        </p:spPr>
        <p:txBody>
          <a:bodyPr>
            <a:spAutoFit/>
          </a:bodyPr>
          <a:lstStyle/>
          <a:p>
            <a:pPr algn="ctr">
              <a:defRPr/>
            </a:pPr>
            <a:r>
              <a:rPr lang="en-US" sz="2000" b="1" dirty="0">
                <a:solidFill>
                  <a:srgbClr val="FF0000"/>
                </a:solidFill>
                <a:effectLst>
                  <a:outerShdw blurRad="38100" dist="38100" dir="2700000" algn="tl">
                    <a:srgbClr val="C0C0C0"/>
                  </a:outerShdw>
                </a:effectLst>
                <a:latin typeface="Arial Narrow" pitchFamily="34" charset="0"/>
                <a:cs typeface="Arial" charset="0"/>
              </a:rPr>
              <a:t>UNDERLYING</a:t>
            </a:r>
          </a:p>
          <a:p>
            <a:pPr algn="ctr">
              <a:defRPr/>
            </a:pPr>
            <a:r>
              <a:rPr lang="en-US" sz="2000" b="1" dirty="0">
                <a:solidFill>
                  <a:srgbClr val="FF0000"/>
                </a:solidFill>
                <a:effectLst>
                  <a:outerShdw blurRad="38100" dist="38100" dir="2700000" algn="tl">
                    <a:srgbClr val="C0C0C0"/>
                  </a:outerShdw>
                </a:effectLst>
                <a:latin typeface="Arial Narrow" pitchFamily="34" charset="0"/>
                <a:cs typeface="Arial" charset="0"/>
              </a:rPr>
              <a:t>CAUSES</a:t>
            </a:r>
          </a:p>
        </p:txBody>
      </p:sp>
      <p:grpSp>
        <p:nvGrpSpPr>
          <p:cNvPr id="6" name="Group 22"/>
          <p:cNvGrpSpPr>
            <a:grpSpLocks/>
          </p:cNvGrpSpPr>
          <p:nvPr/>
        </p:nvGrpSpPr>
        <p:grpSpPr bwMode="auto">
          <a:xfrm>
            <a:off x="8915401" y="457200"/>
            <a:ext cx="2773680" cy="2057400"/>
            <a:chOff x="3024" y="1512"/>
            <a:chExt cx="1344" cy="1296"/>
          </a:xfrm>
        </p:grpSpPr>
        <p:sp>
          <p:nvSpPr>
            <p:cNvPr id="39956" name="AutoShape 23"/>
            <p:cNvSpPr>
              <a:spLocks noChangeArrowheads="1"/>
            </p:cNvSpPr>
            <p:nvPr/>
          </p:nvSpPr>
          <p:spPr bwMode="auto">
            <a:xfrm rot="10800000">
              <a:off x="3024" y="1512"/>
              <a:ext cx="1344" cy="1296"/>
            </a:xfrm>
            <a:custGeom>
              <a:avLst/>
              <a:gdLst>
                <a:gd name="T0" fmla="*/ 4 w 21600"/>
                <a:gd name="T1" fmla="*/ 0 h 21600"/>
                <a:gd name="T2" fmla="*/ 0 w 21600"/>
                <a:gd name="T3" fmla="*/ 2 h 21600"/>
                <a:gd name="T4" fmla="*/ 4 w 21600"/>
                <a:gd name="T5" fmla="*/ 5 h 21600"/>
                <a:gd name="T6" fmla="*/ 5 w 21600"/>
                <a:gd name="T7" fmla="*/ 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CC"/>
            </a:solidFill>
            <a:ln w="9525">
              <a:solidFill>
                <a:schemeClr val="tx1"/>
              </a:solidFill>
              <a:miter lim="800000"/>
              <a:headEnd/>
              <a:tailEnd/>
            </a:ln>
          </p:spPr>
          <p:txBody>
            <a:bodyPr wrap="none" anchor="ctr"/>
            <a:lstStyle/>
            <a:p>
              <a:endParaRPr lang="en-US"/>
            </a:p>
          </p:txBody>
        </p:sp>
        <p:sp>
          <p:nvSpPr>
            <p:cNvPr id="39957" name="Text Box 24"/>
            <p:cNvSpPr txBox="1">
              <a:spLocks noChangeArrowheads="1"/>
            </p:cNvSpPr>
            <p:nvPr/>
          </p:nvSpPr>
          <p:spPr bwMode="auto">
            <a:xfrm>
              <a:off x="3344" y="1920"/>
              <a:ext cx="661" cy="407"/>
            </a:xfrm>
            <a:prstGeom prst="rect">
              <a:avLst/>
            </a:prstGeom>
            <a:noFill/>
            <a:ln w="9525">
              <a:noFill/>
              <a:miter lim="800000"/>
              <a:headEnd/>
              <a:tailEnd/>
            </a:ln>
          </p:spPr>
          <p:txBody>
            <a:bodyPr wrap="none">
              <a:spAutoFit/>
            </a:bodyPr>
            <a:lstStyle/>
            <a:p>
              <a:pPr algn="ctr"/>
              <a:r>
                <a:rPr lang="en-US" b="1">
                  <a:solidFill>
                    <a:srgbClr val="000000"/>
                  </a:solidFill>
                  <a:latin typeface="Arial Narrow" pitchFamily="34" charset="0"/>
                  <a:cs typeface="Arial" pitchFamily="34" charset="0"/>
                </a:rPr>
                <a:t>CULTURE,</a:t>
              </a:r>
            </a:p>
            <a:p>
              <a:pPr algn="ctr"/>
              <a:r>
                <a:rPr lang="en-US" b="1">
                  <a:solidFill>
                    <a:srgbClr val="000000"/>
                  </a:solidFill>
                  <a:latin typeface="Arial Narrow" pitchFamily="34" charset="0"/>
                  <a:cs typeface="Arial" pitchFamily="34" charset="0"/>
                </a:rPr>
                <a:t>IDEOLOGIES</a:t>
              </a:r>
            </a:p>
          </p:txBody>
        </p:sp>
      </p:grpSp>
      <p:grpSp>
        <p:nvGrpSpPr>
          <p:cNvPr id="7" name="Group 25"/>
          <p:cNvGrpSpPr>
            <a:grpSpLocks/>
          </p:cNvGrpSpPr>
          <p:nvPr/>
        </p:nvGrpSpPr>
        <p:grpSpPr bwMode="auto">
          <a:xfrm>
            <a:off x="6637027" y="1676400"/>
            <a:ext cx="2674622" cy="2057400"/>
            <a:chOff x="3168" y="816"/>
            <a:chExt cx="1296" cy="1296"/>
          </a:xfrm>
        </p:grpSpPr>
        <p:sp>
          <p:nvSpPr>
            <p:cNvPr id="39954" name="AutoShape 26"/>
            <p:cNvSpPr>
              <a:spLocks noChangeArrowheads="1"/>
            </p:cNvSpPr>
            <p:nvPr/>
          </p:nvSpPr>
          <p:spPr bwMode="auto">
            <a:xfrm rot="10800000">
              <a:off x="3168" y="816"/>
              <a:ext cx="1296" cy="1296"/>
            </a:xfrm>
            <a:custGeom>
              <a:avLst/>
              <a:gdLst>
                <a:gd name="T0" fmla="*/ 3 w 21600"/>
                <a:gd name="T1" fmla="*/ 0 h 21600"/>
                <a:gd name="T2" fmla="*/ 0 w 21600"/>
                <a:gd name="T3" fmla="*/ 2 h 21600"/>
                <a:gd name="T4" fmla="*/ 3 w 21600"/>
                <a:gd name="T5" fmla="*/ 5 h 21600"/>
                <a:gd name="T6" fmla="*/ 5 w 21600"/>
                <a:gd name="T7" fmla="*/ 2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FF"/>
            </a:solidFill>
            <a:ln w="9525">
              <a:solidFill>
                <a:schemeClr val="tx1"/>
              </a:solidFill>
              <a:miter lim="800000"/>
              <a:headEnd/>
              <a:tailEnd/>
            </a:ln>
          </p:spPr>
          <p:txBody>
            <a:bodyPr wrap="none" anchor="ctr"/>
            <a:lstStyle/>
            <a:p>
              <a:endParaRPr lang="en-US"/>
            </a:p>
          </p:txBody>
        </p:sp>
        <p:sp>
          <p:nvSpPr>
            <p:cNvPr id="39955" name="Text Box 27"/>
            <p:cNvSpPr txBox="1">
              <a:spLocks noChangeArrowheads="1"/>
            </p:cNvSpPr>
            <p:nvPr/>
          </p:nvSpPr>
          <p:spPr bwMode="auto">
            <a:xfrm>
              <a:off x="3382" y="1152"/>
              <a:ext cx="816" cy="640"/>
            </a:xfrm>
            <a:prstGeom prst="rect">
              <a:avLst/>
            </a:prstGeom>
            <a:noFill/>
            <a:ln w="9525">
              <a:noFill/>
              <a:miter lim="800000"/>
              <a:headEnd/>
              <a:tailEnd/>
            </a:ln>
          </p:spPr>
          <p:txBody>
            <a:bodyPr wrap="none">
              <a:spAutoFit/>
            </a:bodyPr>
            <a:lstStyle/>
            <a:p>
              <a:pPr algn="ctr"/>
              <a:r>
                <a:rPr lang="en-US" sz="2000" b="1" dirty="0" smtClean="0">
                  <a:latin typeface="Arial Narrow" pitchFamily="34" charset="0"/>
                  <a:cs typeface="Arial" pitchFamily="34" charset="0"/>
                </a:rPr>
                <a:t>STRUCTURES,</a:t>
              </a:r>
            </a:p>
            <a:p>
              <a:pPr algn="ctr"/>
              <a:r>
                <a:rPr lang="en-US" sz="2000" b="1" dirty="0" smtClean="0">
                  <a:latin typeface="Arial Narrow" pitchFamily="34" charset="0"/>
                  <a:cs typeface="Arial" pitchFamily="34" charset="0"/>
                </a:rPr>
                <a:t>POVERTY</a:t>
              </a:r>
              <a:r>
                <a:rPr lang="en-US" sz="2000" b="1" dirty="0">
                  <a:latin typeface="Arial Narrow" pitchFamily="34" charset="0"/>
                  <a:cs typeface="Arial" pitchFamily="34" charset="0"/>
                </a:rPr>
                <a:t>,</a:t>
              </a:r>
            </a:p>
            <a:p>
              <a:pPr algn="ctr"/>
              <a:r>
                <a:rPr lang="en-US" sz="2000" b="1" dirty="0">
                  <a:latin typeface="Arial Narrow" pitchFamily="34" charset="0"/>
                  <a:cs typeface="Arial" pitchFamily="34" charset="0"/>
                </a:rPr>
                <a:t>DEPRIVATION</a:t>
              </a:r>
            </a:p>
          </p:txBody>
        </p:sp>
      </p:grpSp>
      <p:sp>
        <p:nvSpPr>
          <p:cNvPr id="725020" name="Text Box 28"/>
          <p:cNvSpPr txBox="1">
            <a:spLocks noChangeArrowheads="1"/>
          </p:cNvSpPr>
          <p:nvPr/>
        </p:nvSpPr>
        <p:spPr bwMode="auto">
          <a:xfrm>
            <a:off x="440193" y="762000"/>
            <a:ext cx="1678665" cy="1077218"/>
          </a:xfrm>
          <a:prstGeom prst="rect">
            <a:avLst/>
          </a:prstGeom>
          <a:noFill/>
          <a:ln w="38100">
            <a:noFill/>
            <a:miter lim="800000"/>
            <a:headEnd/>
            <a:tailEnd/>
          </a:ln>
          <a:effectLst/>
        </p:spPr>
        <p:txBody>
          <a:bodyPr wrap="none">
            <a:spAutoFit/>
          </a:bodyPr>
          <a:lstStyle/>
          <a:p>
            <a:pPr algn="ctr">
              <a:buClr>
                <a:srgbClr val="FF0000"/>
              </a:buClr>
              <a:buFont typeface="Wingdings" pitchFamily="2" charset="2"/>
              <a:buNone/>
              <a:defRPr/>
            </a:pPr>
            <a:r>
              <a:rPr lang="en-US" sz="3200" b="1">
                <a:solidFill>
                  <a:srgbClr val="FFFF00"/>
                </a:solidFill>
                <a:effectLst>
                  <a:outerShdw blurRad="38100" dist="38100" dir="2700000" algn="tl">
                    <a:srgbClr val="C0C0C0"/>
                  </a:outerShdw>
                </a:effectLst>
                <a:latin typeface="Impact" pitchFamily="34" charset="0"/>
              </a:rPr>
              <a:t>R = </a:t>
            </a:r>
            <a:r>
              <a:rPr lang="en-US" sz="3200" b="1" u="sng">
                <a:solidFill>
                  <a:srgbClr val="FFFF00"/>
                </a:solidFill>
                <a:effectLst>
                  <a:outerShdw blurRad="38100" dist="38100" dir="2700000" algn="tl">
                    <a:srgbClr val="C0C0C0"/>
                  </a:outerShdw>
                </a:effectLst>
                <a:latin typeface="Impact" pitchFamily="34" charset="0"/>
              </a:rPr>
              <a:t>H  x  V</a:t>
            </a:r>
          </a:p>
          <a:p>
            <a:pPr algn="ctr">
              <a:buClr>
                <a:srgbClr val="FF0000"/>
              </a:buClr>
              <a:buFont typeface="Wingdings" pitchFamily="2" charset="2"/>
              <a:buNone/>
              <a:defRPr/>
            </a:pPr>
            <a:r>
              <a:rPr lang="en-US" sz="3200" b="1">
                <a:solidFill>
                  <a:srgbClr val="FFFF00"/>
                </a:solidFill>
                <a:effectLst>
                  <a:outerShdw blurRad="38100" dist="38100" dir="2700000" algn="tl">
                    <a:srgbClr val="C0C0C0"/>
                  </a:outerShdw>
                </a:effectLst>
                <a:latin typeface="Impact" pitchFamily="34" charset="0"/>
              </a:rPr>
              <a:t>       c</a:t>
            </a:r>
          </a:p>
        </p:txBody>
      </p:sp>
      <p:sp>
        <p:nvSpPr>
          <p:cNvPr id="725021" name="Text Box 29"/>
          <p:cNvSpPr txBox="1">
            <a:spLocks noChangeArrowheads="1"/>
          </p:cNvSpPr>
          <p:nvPr/>
        </p:nvSpPr>
        <p:spPr bwMode="auto">
          <a:xfrm>
            <a:off x="3579015" y="133351"/>
            <a:ext cx="3530134" cy="523220"/>
          </a:xfrm>
          <a:prstGeom prst="rect">
            <a:avLst/>
          </a:prstGeom>
          <a:noFill/>
          <a:ln w="38100">
            <a:noFill/>
            <a:miter lim="800000"/>
            <a:headEnd/>
            <a:tailEnd/>
          </a:ln>
          <a:effectLst/>
        </p:spPr>
        <p:txBody>
          <a:bodyPr wrap="none">
            <a:spAutoFit/>
          </a:bodyPr>
          <a:lstStyle/>
          <a:p>
            <a:pPr algn="ctr">
              <a:buClr>
                <a:srgbClr val="FF0000"/>
              </a:buClr>
              <a:buFont typeface="Wingdings" pitchFamily="2" charset="2"/>
              <a:buNone/>
              <a:defRPr/>
            </a:pPr>
            <a:r>
              <a:rPr lang="en-US" sz="2800" b="1">
                <a:solidFill>
                  <a:srgbClr val="FFFF00"/>
                </a:solidFill>
                <a:effectLst>
                  <a:outerShdw blurRad="38100" dist="38100" dir="2700000" algn="tl">
                    <a:srgbClr val="C0C0C0"/>
                  </a:outerShdw>
                </a:effectLst>
                <a:latin typeface="Impact" pitchFamily="34" charset="0"/>
              </a:rPr>
              <a:t>Disaster Crunch Model</a:t>
            </a:r>
          </a:p>
        </p:txBody>
      </p:sp>
    </p:spTree>
    <p:extLst>
      <p:ext uri="{BB962C8B-B14F-4D97-AF65-F5344CB8AC3E}">
        <p14:creationId xmlns="" xmlns:p14="http://schemas.microsoft.com/office/powerpoint/2010/main" val="2487028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4998"/>
                                        </p:tgtEl>
                                        <p:attrNameLst>
                                          <p:attrName>style.visibility</p:attrName>
                                        </p:attrNameLst>
                                      </p:cBhvr>
                                      <p:to>
                                        <p:strVal val="visible"/>
                                      </p:to>
                                    </p:set>
                                    <p:animEffect transition="in" filter="dissolve">
                                      <p:cBhvr>
                                        <p:cTn id="7" dur="500"/>
                                        <p:tgtEl>
                                          <p:spTgt spid="7249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25002"/>
                                        </p:tgtEl>
                                        <p:attrNameLst>
                                          <p:attrName>style.visibility</p:attrName>
                                        </p:attrNameLst>
                                      </p:cBhvr>
                                      <p:to>
                                        <p:strVal val="visible"/>
                                      </p:to>
                                    </p:set>
                                    <p:anim calcmode="lin" valueType="num">
                                      <p:cBhvr additive="base">
                                        <p:cTn id="18" dur="500" fill="hold"/>
                                        <p:tgtEl>
                                          <p:spTgt spid="725002"/>
                                        </p:tgtEl>
                                        <p:attrNameLst>
                                          <p:attrName>ppt_x</p:attrName>
                                        </p:attrNameLst>
                                      </p:cBhvr>
                                      <p:tavLst>
                                        <p:tav tm="0">
                                          <p:val>
                                            <p:strVal val="0-#ppt_w/2"/>
                                          </p:val>
                                        </p:tav>
                                        <p:tav tm="100000">
                                          <p:val>
                                            <p:strVal val="#ppt_x"/>
                                          </p:val>
                                        </p:tav>
                                      </p:tavLst>
                                    </p:anim>
                                    <p:anim calcmode="lin" valueType="num">
                                      <p:cBhvr additive="base">
                                        <p:cTn id="19" dur="500" fill="hold"/>
                                        <p:tgtEl>
                                          <p:spTgt spid="72500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24997"/>
                                        </p:tgtEl>
                                        <p:attrNameLst>
                                          <p:attrName>style.visibility</p:attrName>
                                        </p:attrNameLst>
                                      </p:cBhvr>
                                      <p:to>
                                        <p:strVal val="visible"/>
                                      </p:to>
                                    </p:set>
                                    <p:anim calcmode="lin" valueType="num">
                                      <p:cBhvr additive="base">
                                        <p:cTn id="24" dur="500" fill="hold"/>
                                        <p:tgtEl>
                                          <p:spTgt spid="724997"/>
                                        </p:tgtEl>
                                        <p:attrNameLst>
                                          <p:attrName>ppt_x</p:attrName>
                                        </p:attrNameLst>
                                      </p:cBhvr>
                                      <p:tavLst>
                                        <p:tav tm="0">
                                          <p:val>
                                            <p:strVal val="0-#ppt_w/2"/>
                                          </p:val>
                                        </p:tav>
                                        <p:tav tm="100000">
                                          <p:val>
                                            <p:strVal val="#ppt_x"/>
                                          </p:val>
                                        </p:tav>
                                      </p:tavLst>
                                    </p:anim>
                                    <p:anim calcmode="lin" valueType="num">
                                      <p:cBhvr additive="base">
                                        <p:cTn id="25" dur="500" fill="hold"/>
                                        <p:tgtEl>
                                          <p:spTgt spid="72499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724994"/>
                                        </p:tgtEl>
                                        <p:attrNameLst>
                                          <p:attrName>style.visibility</p:attrName>
                                        </p:attrNameLst>
                                      </p:cBhvr>
                                      <p:to>
                                        <p:strVal val="visible"/>
                                      </p:to>
                                    </p:set>
                                    <p:anim calcmode="lin" valueType="num">
                                      <p:cBhvr>
                                        <p:cTn id="29" dur="500" fill="hold"/>
                                        <p:tgtEl>
                                          <p:spTgt spid="724994"/>
                                        </p:tgtEl>
                                        <p:attrNameLst>
                                          <p:attrName>ppt_w</p:attrName>
                                        </p:attrNameLst>
                                      </p:cBhvr>
                                      <p:tavLst>
                                        <p:tav tm="0">
                                          <p:val>
                                            <p:fltVal val="0"/>
                                          </p:val>
                                        </p:tav>
                                        <p:tav tm="100000">
                                          <p:val>
                                            <p:strVal val="#ppt_w"/>
                                          </p:val>
                                        </p:tav>
                                      </p:tavLst>
                                    </p:anim>
                                    <p:anim calcmode="lin" valueType="num">
                                      <p:cBhvr>
                                        <p:cTn id="30" dur="500" fill="hold"/>
                                        <p:tgtEl>
                                          <p:spTgt spid="724994"/>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724994"/>
                                        </p:tgtEl>
                                        <p:attrNameLst>
                                          <p:attrName>ppt_c</p:attrName>
                                        </p:attrNameLst>
                                      </p:cBhvr>
                                      <p:to>
                                        <a:srgbClr val="FF0000"/>
                                      </p:to>
                                    </p:animClr>
                                    <p:audio>
                                      <p:cMediaNode>
                                        <p:cTn display="0" masterRel="sameClick">
                                          <p:stCondLst>
                                            <p:cond evt="begin" delay="0">
                                              <p:tn val="27"/>
                                            </p:cond>
                                          </p:stCondLst>
                                          <p:endCondLst>
                                            <p:cond evt="onStopAudio" delay="0">
                                              <p:tgtEl>
                                                <p:sldTgt/>
                                              </p:tgtEl>
                                            </p:cond>
                                          </p:endCondLst>
                                        </p:cTn>
                                        <p:tgtEl>
                                          <p:sndTgt r:embed="rId2" name="explode.wav"/>
                                        </p:tgtEl>
                                      </p:cMediaNode>
                                    </p:audio>
                                  </p:subTnLst>
                                </p:cTn>
                              </p:par>
                            </p:childTnLst>
                          </p:cTn>
                        </p:par>
                        <p:par>
                          <p:cTn id="31" fill="hold">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724995"/>
                                        </p:tgtEl>
                                        <p:attrNameLst>
                                          <p:attrName>style.visibility</p:attrName>
                                        </p:attrNameLst>
                                      </p:cBhvr>
                                      <p:to>
                                        <p:strVal val="visible"/>
                                      </p:to>
                                    </p:set>
                                    <p:anim calcmode="lin" valueType="num">
                                      <p:cBhvr>
                                        <p:cTn id="34" dur="500" fill="hold"/>
                                        <p:tgtEl>
                                          <p:spTgt spid="724995"/>
                                        </p:tgtEl>
                                        <p:attrNameLst>
                                          <p:attrName>ppt_w</p:attrName>
                                        </p:attrNameLst>
                                      </p:cBhvr>
                                      <p:tavLst>
                                        <p:tav tm="0">
                                          <p:val>
                                            <p:fltVal val="0"/>
                                          </p:val>
                                        </p:tav>
                                        <p:tav tm="100000">
                                          <p:val>
                                            <p:strVal val="#ppt_w"/>
                                          </p:val>
                                        </p:tav>
                                      </p:tavLst>
                                    </p:anim>
                                    <p:anim calcmode="lin" valueType="num">
                                      <p:cBhvr>
                                        <p:cTn id="35" dur="500" fill="hold"/>
                                        <p:tgtEl>
                                          <p:spTgt spid="724995"/>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724995"/>
                                        </p:tgtEl>
                                        <p:attrNameLst>
                                          <p:attrName>ppt_c</p:attrName>
                                        </p:attrNameLst>
                                      </p:cBhvr>
                                      <p:to>
                                        <a:srgbClr val="FF0000"/>
                                      </p:to>
                                    </p:animClr>
                                    <p:audio>
                                      <p:cMediaNode>
                                        <p:cTn display="0" masterRel="sameClick">
                                          <p:stCondLst>
                                            <p:cond evt="begin" delay="0">
                                              <p:tn val="32"/>
                                            </p:cond>
                                          </p:stCondLst>
                                          <p:endCondLst>
                                            <p:cond evt="onStopAudio" delay="0">
                                              <p:tgtEl>
                                                <p:sldTgt/>
                                              </p:tgtEl>
                                            </p:cond>
                                          </p:endCondLst>
                                        </p:cTn>
                                        <p:tgtEl>
                                          <p:sndTgt r:embed="rId2" name="explode.wav"/>
                                        </p:tgtEl>
                                      </p:cMediaNode>
                                    </p:audio>
                                  </p:subTnLst>
                                </p:cTn>
                              </p:par>
                            </p:childTnLst>
                          </p:cTn>
                        </p:par>
                        <p:par>
                          <p:cTn id="36" fill="hold">
                            <p:stCondLst>
                              <p:cond delay="1500"/>
                            </p:stCondLst>
                            <p:childTnLst>
                              <p:par>
                                <p:cTn id="37" presetID="23" presetClass="entr" presetSubtype="16" fill="hold" grpId="0" nodeType="afterEffect">
                                  <p:stCondLst>
                                    <p:cond delay="0"/>
                                  </p:stCondLst>
                                  <p:childTnLst>
                                    <p:set>
                                      <p:cBhvr>
                                        <p:cTn id="38" dur="1" fill="hold">
                                          <p:stCondLst>
                                            <p:cond delay="0"/>
                                          </p:stCondLst>
                                        </p:cTn>
                                        <p:tgtEl>
                                          <p:spTgt spid="724996"/>
                                        </p:tgtEl>
                                        <p:attrNameLst>
                                          <p:attrName>style.visibility</p:attrName>
                                        </p:attrNameLst>
                                      </p:cBhvr>
                                      <p:to>
                                        <p:strVal val="visible"/>
                                      </p:to>
                                    </p:set>
                                    <p:anim calcmode="lin" valueType="num">
                                      <p:cBhvr>
                                        <p:cTn id="39" dur="500" fill="hold"/>
                                        <p:tgtEl>
                                          <p:spTgt spid="724996"/>
                                        </p:tgtEl>
                                        <p:attrNameLst>
                                          <p:attrName>ppt_w</p:attrName>
                                        </p:attrNameLst>
                                      </p:cBhvr>
                                      <p:tavLst>
                                        <p:tav tm="0">
                                          <p:val>
                                            <p:fltVal val="0"/>
                                          </p:val>
                                        </p:tav>
                                        <p:tav tm="100000">
                                          <p:val>
                                            <p:strVal val="#ppt_w"/>
                                          </p:val>
                                        </p:tav>
                                      </p:tavLst>
                                    </p:anim>
                                    <p:anim calcmode="lin" valueType="num">
                                      <p:cBhvr>
                                        <p:cTn id="40" dur="500" fill="hold"/>
                                        <p:tgtEl>
                                          <p:spTgt spid="7249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25003"/>
                                        </p:tgtEl>
                                        <p:attrNameLst>
                                          <p:attrName>style.visibility</p:attrName>
                                        </p:attrNameLst>
                                      </p:cBhvr>
                                      <p:to>
                                        <p:strVal val="visible"/>
                                      </p:to>
                                    </p:set>
                                    <p:animEffect transition="in" filter="dissolve">
                                      <p:cBhvr>
                                        <p:cTn id="45" dur="500"/>
                                        <p:tgtEl>
                                          <p:spTgt spid="725003"/>
                                        </p:tgtEl>
                                      </p:cBhvr>
                                    </p:animEffect>
                                  </p:childTnLst>
                                </p:cTn>
                              </p:par>
                            </p:childTnLst>
                          </p:cTn>
                        </p:par>
                        <p:par>
                          <p:cTn id="46" fill="hold">
                            <p:stCondLst>
                              <p:cond delay="500"/>
                            </p:stCondLst>
                            <p:childTnLst>
                              <p:par>
                                <p:cTn id="47" presetID="2" presetClass="entr" presetSubtype="2" fill="hold" nodeType="afterEffect">
                                  <p:stCondLst>
                                    <p:cond delay="100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25013"/>
                                        </p:tgtEl>
                                        <p:attrNameLst>
                                          <p:attrName>style.visibility</p:attrName>
                                        </p:attrNameLst>
                                      </p:cBhvr>
                                      <p:to>
                                        <p:strVal val="visible"/>
                                      </p:to>
                                    </p:set>
                                    <p:animEffect transition="in" filter="dissolve">
                                      <p:cBhvr>
                                        <p:cTn id="61" dur="500"/>
                                        <p:tgtEl>
                                          <p:spTgt spid="725013"/>
                                        </p:tgtEl>
                                      </p:cBhvr>
                                    </p:animEffect>
                                  </p:childTnLst>
                                </p:cTn>
                              </p:par>
                            </p:childTnLst>
                          </p:cTn>
                        </p:par>
                        <p:par>
                          <p:cTn id="62" fill="hold">
                            <p:stCondLst>
                              <p:cond delay="500"/>
                            </p:stCondLst>
                            <p:childTnLst>
                              <p:par>
                                <p:cTn id="63" presetID="2" presetClass="entr" presetSubtype="2" fill="hold" nodeType="afterEffect">
                                  <p:stCondLst>
                                    <p:cond delay="100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1+#ppt_w/2"/>
                                          </p:val>
                                        </p:tav>
                                        <p:tav tm="100000">
                                          <p:val>
                                            <p:strVal val="#ppt_x"/>
                                          </p:val>
                                        </p:tav>
                                      </p:tavLst>
                                    </p:anim>
                                    <p:anim calcmode="lin" valueType="num">
                                      <p:cBhvr additive="base">
                                        <p:cTn id="66" dur="500" fill="hold"/>
                                        <p:tgtEl>
                                          <p:spTgt spid="6"/>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2" presetClass="entr" presetSubtype="2" fill="hold" nodeType="afterEffect">
                                  <p:stCondLst>
                                    <p:cond delay="100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1+#ppt_w/2"/>
                                          </p:val>
                                        </p:tav>
                                        <p:tav tm="100000">
                                          <p:val>
                                            <p:strVal val="#ppt_x"/>
                                          </p:val>
                                        </p:tav>
                                      </p:tavLst>
                                    </p:anim>
                                    <p:anim calcmode="lin" valueType="num">
                                      <p:cBhvr additive="base">
                                        <p:cTn id="71" dur="500" fill="hold"/>
                                        <p:tgtEl>
                                          <p:spTgt spid="5"/>
                                        </p:tgtEl>
                                        <p:attrNameLst>
                                          <p:attrName>ppt_y</p:attrName>
                                        </p:attrNameLst>
                                      </p:cBhvr>
                                      <p:tavLst>
                                        <p:tav tm="0">
                                          <p:val>
                                            <p:strVal val="#ppt_y"/>
                                          </p:val>
                                        </p:tav>
                                        <p:tav tm="100000">
                                          <p:val>
                                            <p:strVal val="#ppt_y"/>
                                          </p:val>
                                        </p:tav>
                                      </p:tavLst>
                                    </p:anim>
                                  </p:childTnLst>
                                </p:cTn>
                              </p:par>
                            </p:childTnLst>
                          </p:cTn>
                        </p:par>
                        <p:par>
                          <p:cTn id="72" fill="hold">
                            <p:stCondLst>
                              <p:cond delay="3500"/>
                            </p:stCondLst>
                            <p:childTnLst>
                              <p:par>
                                <p:cTn id="73" presetID="2" presetClass="entr" presetSubtype="2" fill="hold" nodeType="afterEffect">
                                  <p:stCondLst>
                                    <p:cond delay="100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1+#ppt_w/2"/>
                                          </p:val>
                                        </p:tav>
                                        <p:tav tm="100000">
                                          <p:val>
                                            <p:strVal val="#ppt_x"/>
                                          </p:val>
                                        </p:tav>
                                      </p:tavLst>
                                    </p:anim>
                                    <p:anim calcmode="lin" valueType="num">
                                      <p:cBhvr additive="base">
                                        <p:cTn id="7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4" grpId="0" animBg="1" autoUpdateAnimBg="0"/>
      <p:bldP spid="724995" grpId="0" animBg="1" autoUpdateAnimBg="0"/>
      <p:bldP spid="724996" grpId="0" animBg="1" autoUpdateAnimBg="0"/>
      <p:bldP spid="724997" grpId="0" animBg="1" autoUpdateAnimBg="0"/>
      <p:bldP spid="724998" grpId="0" autoUpdateAnimBg="0"/>
      <p:bldP spid="725002" grpId="0" animBg="1" autoUpdateAnimBg="0"/>
      <p:bldP spid="725003" grpId="0" autoUpdateAnimBg="0"/>
      <p:bldP spid="7250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1887200" cy="6858000"/>
          </a:xfrm>
          <a:prstGeom prst="rect">
            <a:avLst/>
          </a:prstGeom>
          <a:noFill/>
          <a:ln w="9525">
            <a:noFill/>
            <a:miter lim="800000"/>
            <a:headEnd/>
            <a:tailEnd/>
          </a:ln>
          <a:effectLst/>
        </p:spPr>
      </p:pic>
    </p:spTree>
    <p:extLst>
      <p:ext uri="{BB962C8B-B14F-4D97-AF65-F5344CB8AC3E}">
        <p14:creationId xmlns="" xmlns:p14="http://schemas.microsoft.com/office/powerpoint/2010/main" val="12871563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2811045855"/>
              </p:ext>
            </p:extLst>
          </p:nvPr>
        </p:nvGraphicFramePr>
        <p:xfrm>
          <a:off x="891541" y="298451"/>
          <a:ext cx="10698480" cy="4457473"/>
        </p:xfrm>
        <a:graphic>
          <a:graphicData uri="http://schemas.openxmlformats.org/drawingml/2006/table">
            <a:tbl>
              <a:tblPr firstRow="1" bandRow="1">
                <a:tableStyleId>{69012ECD-51FC-41F1-AA8D-1B2483CD663E}</a:tableStyleId>
              </a:tblPr>
              <a:tblGrid>
                <a:gridCol w="2971800"/>
                <a:gridCol w="2377440"/>
                <a:gridCol w="2872740"/>
                <a:gridCol w="2476500"/>
              </a:tblGrid>
              <a:tr h="383036">
                <a:tc>
                  <a:txBody>
                    <a:bodyPr/>
                    <a:lstStyle/>
                    <a:p>
                      <a:r>
                        <a:rPr lang="en-US" sz="2000" dirty="0" smtClean="0"/>
                        <a:t>Prevention</a:t>
                      </a:r>
                      <a:endParaRPr lang="en-US" sz="2000" dirty="0"/>
                    </a:p>
                  </a:txBody>
                  <a:tcPr marL="118872" marR="118872"/>
                </a:tc>
                <a:tc>
                  <a:txBody>
                    <a:bodyPr/>
                    <a:lstStyle/>
                    <a:p>
                      <a:r>
                        <a:rPr lang="en-US" sz="2000" dirty="0" smtClean="0"/>
                        <a:t>Mitigation</a:t>
                      </a:r>
                      <a:endParaRPr lang="en-US" sz="2000" dirty="0"/>
                    </a:p>
                  </a:txBody>
                  <a:tcPr marL="118872" marR="118872"/>
                </a:tc>
                <a:tc>
                  <a:txBody>
                    <a:bodyPr/>
                    <a:lstStyle/>
                    <a:p>
                      <a:r>
                        <a:rPr lang="en-US" sz="2000" dirty="0" smtClean="0"/>
                        <a:t>Preparedness</a:t>
                      </a:r>
                      <a:endParaRPr lang="en-US" sz="2000" dirty="0"/>
                    </a:p>
                  </a:txBody>
                  <a:tcPr marL="118872" marR="118872"/>
                </a:tc>
                <a:tc>
                  <a:txBody>
                    <a:bodyPr/>
                    <a:lstStyle/>
                    <a:p>
                      <a:r>
                        <a:rPr lang="en-US" sz="2000" dirty="0" smtClean="0"/>
                        <a:t>Contingency</a:t>
                      </a:r>
                      <a:endParaRPr lang="en-US" sz="2000" dirty="0"/>
                    </a:p>
                  </a:txBody>
                  <a:tcPr marL="118872" marR="118872"/>
                </a:tc>
              </a:tr>
              <a:tr h="4061233">
                <a:tc>
                  <a:txBody>
                    <a:bodyPr/>
                    <a:lstStyle/>
                    <a:p>
                      <a:r>
                        <a:rPr lang="en-US" sz="2000" dirty="0" smtClean="0"/>
                        <a:t>Activities</a:t>
                      </a:r>
                      <a:r>
                        <a:rPr lang="en-US" sz="2000" baseline="0" dirty="0" smtClean="0"/>
                        <a:t> designed to provide </a:t>
                      </a:r>
                      <a:r>
                        <a:rPr lang="en-US" sz="2400" b="1" baseline="0" dirty="0" smtClean="0">
                          <a:solidFill>
                            <a:schemeClr val="tx2"/>
                          </a:solidFill>
                        </a:rPr>
                        <a:t>permanent protection </a:t>
                      </a:r>
                      <a:r>
                        <a:rPr lang="en-US" sz="2000" baseline="0" dirty="0" smtClean="0"/>
                        <a:t>from risks or disasters, or reduce the intensity or frequency of a hazardous event so that it does not become a disaster</a:t>
                      </a:r>
                      <a:endParaRPr lang="en-US" sz="2000" dirty="0"/>
                    </a:p>
                  </a:txBody>
                  <a:tcPr marL="118872" marR="118872"/>
                </a:tc>
                <a:tc>
                  <a:txBody>
                    <a:bodyPr/>
                    <a:lstStyle/>
                    <a:p>
                      <a:r>
                        <a:rPr lang="en-US" sz="2000" dirty="0" smtClean="0"/>
                        <a:t>Measures taken ahead of a crisis incident or disaster aimed at </a:t>
                      </a:r>
                      <a:r>
                        <a:rPr lang="en-US" sz="2400" b="1" dirty="0" smtClean="0">
                          <a:solidFill>
                            <a:schemeClr val="tx2"/>
                          </a:solidFill>
                        </a:rPr>
                        <a:t>reducing</a:t>
                      </a:r>
                      <a:r>
                        <a:rPr lang="en-US" sz="2000" dirty="0" smtClean="0">
                          <a:solidFill>
                            <a:schemeClr val="tx2"/>
                          </a:solidFill>
                        </a:rPr>
                        <a:t> </a:t>
                      </a:r>
                      <a:r>
                        <a:rPr lang="en-US" sz="2000" dirty="0" smtClean="0"/>
                        <a:t>its impact on society </a:t>
                      </a:r>
                    </a:p>
                    <a:p>
                      <a:r>
                        <a:rPr lang="en-US" sz="2000" dirty="0" smtClean="0"/>
                        <a:t>and the environment</a:t>
                      </a:r>
                      <a:endParaRPr lang="en-US" sz="2000" dirty="0"/>
                    </a:p>
                  </a:txBody>
                  <a:tcPr marL="118872" marR="118872"/>
                </a:tc>
                <a:tc>
                  <a:txBody>
                    <a:bodyPr/>
                    <a:lstStyle/>
                    <a:p>
                      <a:r>
                        <a:rPr lang="en-US" sz="2000" dirty="0" smtClean="0"/>
                        <a:t>The ability to </a:t>
                      </a:r>
                      <a:r>
                        <a:rPr lang="en-US" sz="2400" b="1" dirty="0" smtClean="0">
                          <a:solidFill>
                            <a:schemeClr val="tx2"/>
                          </a:solidFill>
                        </a:rPr>
                        <a:t>predict</a:t>
                      </a:r>
                      <a:r>
                        <a:rPr lang="en-US" sz="2000" dirty="0" smtClean="0">
                          <a:solidFill>
                            <a:schemeClr val="tx2"/>
                          </a:solidFill>
                        </a:rPr>
                        <a:t> </a:t>
                      </a:r>
                      <a:r>
                        <a:rPr lang="en-US" sz="2000" dirty="0" smtClean="0"/>
                        <a:t>various emergencies and prepare people to react appropriately during and following such possible events</a:t>
                      </a:r>
                      <a:endParaRPr lang="en-US" sz="2000" dirty="0"/>
                    </a:p>
                  </a:txBody>
                  <a:tcPr marL="118872" marR="118872"/>
                </a:tc>
                <a:tc>
                  <a:txBody>
                    <a:bodyPr/>
                    <a:lstStyle/>
                    <a:p>
                      <a:r>
                        <a:rPr lang="en-US" sz="2000" dirty="0" smtClean="0"/>
                        <a:t>The ability to rapidly </a:t>
                      </a:r>
                      <a:r>
                        <a:rPr lang="en-US" sz="2400" b="1" dirty="0" smtClean="0">
                          <a:solidFill>
                            <a:schemeClr val="tx2"/>
                          </a:solidFill>
                        </a:rPr>
                        <a:t>respond</a:t>
                      </a:r>
                      <a:r>
                        <a:rPr lang="en-US" sz="2000" dirty="0" smtClean="0">
                          <a:solidFill>
                            <a:schemeClr val="tx2"/>
                          </a:solidFill>
                        </a:rPr>
                        <a:t> </a:t>
                      </a:r>
                      <a:r>
                        <a:rPr lang="en-US" sz="2000" dirty="0" smtClean="0"/>
                        <a:t>to and </a:t>
                      </a:r>
                      <a:r>
                        <a:rPr lang="en-US" sz="2400" b="1" dirty="0" smtClean="0">
                          <a:solidFill>
                            <a:schemeClr val="tx2"/>
                          </a:solidFill>
                        </a:rPr>
                        <a:t>cope</a:t>
                      </a:r>
                      <a:r>
                        <a:rPr lang="en-US" sz="2400" b="1" dirty="0" smtClean="0">
                          <a:solidFill>
                            <a:srgbClr val="FFFF00"/>
                          </a:solidFill>
                        </a:rPr>
                        <a:t> </a:t>
                      </a:r>
                      <a:r>
                        <a:rPr lang="en-US" sz="2000" dirty="0" smtClean="0"/>
                        <a:t>with the effect of </a:t>
                      </a:r>
                      <a:r>
                        <a:rPr lang="en-US" sz="2400" b="1" dirty="0" smtClean="0">
                          <a:solidFill>
                            <a:schemeClr val="tx2"/>
                          </a:solidFill>
                        </a:rPr>
                        <a:t>specific</a:t>
                      </a:r>
                      <a:r>
                        <a:rPr lang="en-US" sz="2000" dirty="0" smtClean="0"/>
                        <a:t> emergency and achieve people’s </a:t>
                      </a:r>
                      <a:r>
                        <a:rPr lang="en-US" sz="2400" b="1" dirty="0" smtClean="0">
                          <a:solidFill>
                            <a:schemeClr val="tx2"/>
                          </a:solidFill>
                        </a:rPr>
                        <a:t>readiness</a:t>
                      </a:r>
                      <a:r>
                        <a:rPr lang="en-US" sz="2400" b="1" dirty="0" smtClean="0">
                          <a:solidFill>
                            <a:srgbClr val="FFFF00"/>
                          </a:solidFill>
                        </a:rPr>
                        <a:t> </a:t>
                      </a:r>
                      <a:r>
                        <a:rPr lang="en-US" sz="2000" dirty="0" smtClean="0"/>
                        <a:t>to react appropriately</a:t>
                      </a:r>
                      <a:endParaRPr lang="en-US" sz="2000" dirty="0"/>
                    </a:p>
                  </a:txBody>
                  <a:tcPr marL="118872" marR="118872"/>
                </a:tc>
              </a:tr>
            </a:tbl>
          </a:graphicData>
        </a:graphic>
      </p:graphicFrame>
      <p:sp>
        <p:nvSpPr>
          <p:cNvPr id="4" name="Title 1"/>
          <p:cNvSpPr txBox="1">
            <a:spLocks/>
          </p:cNvSpPr>
          <p:nvPr/>
        </p:nvSpPr>
        <p:spPr>
          <a:xfrm rot="16200000">
            <a:off x="-3082290" y="3068844"/>
            <a:ext cx="6858000" cy="693420"/>
          </a:xfrm>
          <a:prstGeom prst="rect">
            <a:avLst/>
          </a:prstGeom>
          <a:noFill/>
          <a:effectLst>
            <a:outerShdw blurRad="50800" dist="50800" dir="5400000" algn="ctr" rotWithShape="0">
              <a:srgbClr val="000000">
                <a:alpha val="95000"/>
              </a:srgbClr>
            </a:outerShdw>
          </a:effectLst>
        </p:spPr>
        <p:txBody>
          <a:bodyPr lIns="0" tIns="0" rIns="0" bIns="0"/>
          <a:lstStyle/>
          <a:p>
            <a:pPr defTabSz="914363" fontAlgn="auto">
              <a:lnSpc>
                <a:spcPct val="90000"/>
              </a:lnSpc>
              <a:spcAft>
                <a:spcPts val="0"/>
              </a:spcAft>
              <a:defRPr/>
            </a:pPr>
            <a:r>
              <a:rPr lang="en-US" sz="3500" dirty="0" smtClean="0">
                <a:latin typeface="+mj-lt"/>
                <a:cs typeface="Arial" charset="0"/>
              </a:rPr>
              <a:t>CRISIS MANAGEMENT PLAN</a:t>
            </a:r>
            <a:endParaRPr lang="en-US" sz="3500" dirty="0">
              <a:latin typeface="+mj-lt"/>
              <a:cs typeface="Arial" charset="0"/>
            </a:endParaRPr>
          </a:p>
        </p:txBody>
      </p:sp>
    </p:spTree>
    <p:extLst>
      <p:ext uri="{BB962C8B-B14F-4D97-AF65-F5344CB8AC3E}">
        <p14:creationId xmlns="" xmlns:p14="http://schemas.microsoft.com/office/powerpoint/2010/main" val="8841574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30190"/>
            <a:ext cx="10896600" cy="664797"/>
          </a:xfrm>
        </p:spPr>
        <p:txBody>
          <a:bodyPr>
            <a:normAutofit fontScale="90000"/>
          </a:bodyPr>
          <a:lstStyle/>
          <a:p>
            <a:pPr defTabSz="914363" fontAlgn="auto">
              <a:spcAft>
                <a:spcPts val="0"/>
              </a:spcAft>
              <a:defRPr/>
            </a:pPr>
            <a:r>
              <a:t>E</a:t>
            </a:r>
            <a:r>
              <a:rPr/>
              <a:t>mphasis on Preparedness</a:t>
            </a:r>
          </a:p>
        </p:txBody>
      </p:sp>
      <p:sp>
        <p:nvSpPr>
          <p:cNvPr id="3" name="Text Placeholder 2"/>
          <p:cNvSpPr>
            <a:spLocks noGrp="1"/>
          </p:cNvSpPr>
          <p:nvPr>
            <p:ph type="body" sz="quarter" idx="10"/>
          </p:nvPr>
        </p:nvSpPr>
        <p:spPr>
          <a:xfrm>
            <a:off x="792480" y="1066800"/>
            <a:ext cx="10896600" cy="3151632"/>
          </a:xfrm>
        </p:spPr>
        <p:txBody>
          <a:bodyPr rtlCol="0">
            <a:noAutofit/>
          </a:bodyPr>
          <a:lstStyle/>
          <a:p>
            <a:pPr defTabSz="914363" fontAlgn="auto">
              <a:spcAft>
                <a:spcPts val="0"/>
              </a:spcAft>
              <a:buFontTx/>
              <a:buNone/>
              <a:defRPr/>
            </a:pPr>
            <a:r>
              <a:rPr lang="en-US" sz="2400" dirty="0" smtClean="0"/>
              <a:t>A process that includes the readiness:</a:t>
            </a:r>
          </a:p>
          <a:p>
            <a:pPr defTabSz="914363" fontAlgn="auto">
              <a:spcAft>
                <a:spcPts val="0"/>
              </a:spcAft>
              <a:buFontTx/>
              <a:buNone/>
              <a:defRPr/>
            </a:pPr>
            <a:r>
              <a:rPr lang="en-US" sz="2400" dirty="0" smtClean="0"/>
              <a:t>To </a:t>
            </a:r>
            <a:r>
              <a:rPr lang="en-US" sz="2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predict</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dirty="0" smtClean="0"/>
              <a:t>and where possible</a:t>
            </a:r>
          </a:p>
          <a:p>
            <a:pPr defTabSz="914363" fontAlgn="auto">
              <a:spcAft>
                <a:spcPts val="0"/>
              </a:spcAft>
              <a:buFontTx/>
              <a:buNone/>
              <a:defRPr/>
            </a:pPr>
            <a:r>
              <a:rPr lang="en-US" sz="2400" dirty="0" smtClean="0"/>
              <a:t>To </a:t>
            </a:r>
            <a:r>
              <a:rPr lang="en-US" sz="2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prevent</a:t>
            </a:r>
            <a:r>
              <a:rPr lang="en-US" sz="2400" dirty="0" smtClean="0"/>
              <a:t> risks or disasters</a:t>
            </a:r>
          </a:p>
          <a:p>
            <a:pPr defTabSz="914363" fontAlgn="auto">
              <a:spcAft>
                <a:spcPts val="0"/>
              </a:spcAft>
              <a:buFontTx/>
              <a:buNone/>
              <a:defRPr/>
            </a:pPr>
            <a:r>
              <a:rPr lang="en-US" sz="2400" dirty="0" smtClean="0"/>
              <a:t>To </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reduce</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dirty="0" smtClean="0"/>
              <a:t>their impact as well as </a:t>
            </a:r>
          </a:p>
          <a:p>
            <a:pPr defTabSz="914363" fontAlgn="auto">
              <a:spcAft>
                <a:spcPts val="0"/>
              </a:spcAft>
              <a:buFontTx/>
              <a:buNone/>
              <a:defRPr/>
            </a:pPr>
            <a:r>
              <a:rPr lang="en-US" sz="2400" dirty="0" smtClean="0"/>
              <a:t>To </a:t>
            </a:r>
            <a:r>
              <a:rPr lang="en-US" sz="2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respond</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dirty="0" smtClean="0"/>
              <a:t>to and</a:t>
            </a:r>
          </a:p>
          <a:p>
            <a:pPr defTabSz="914363" fontAlgn="auto">
              <a:spcAft>
                <a:spcPts val="0"/>
              </a:spcAft>
              <a:buFontTx/>
              <a:buNone/>
              <a:defRPr/>
            </a:pPr>
            <a:r>
              <a:rPr lang="en-US" sz="2400" dirty="0" smtClean="0"/>
              <a:t>To </a:t>
            </a:r>
            <a:r>
              <a:rPr lang="en-US" sz="2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cope</a:t>
            </a:r>
            <a:r>
              <a:rPr lang="en-US" sz="2400" dirty="0" smtClean="0"/>
              <a:t> with their consequences</a:t>
            </a:r>
            <a:endParaRPr lang="en-US" sz="2400" dirty="0"/>
          </a:p>
        </p:txBody>
      </p:sp>
      <p:sp>
        <p:nvSpPr>
          <p:cNvPr id="5" name="Title 1"/>
          <p:cNvSpPr txBox="1">
            <a:spLocks/>
          </p:cNvSpPr>
          <p:nvPr/>
        </p:nvSpPr>
        <p:spPr>
          <a:xfrm rot="16200000">
            <a:off x="-3082290" y="3068844"/>
            <a:ext cx="6858000" cy="693420"/>
          </a:xfrm>
          <a:prstGeom prst="rect">
            <a:avLst/>
          </a:prstGeom>
          <a:noFill/>
          <a:effectLst>
            <a:outerShdw blurRad="50800" dist="50800" dir="5400000" algn="ctr" rotWithShape="0">
              <a:srgbClr val="000000">
                <a:alpha val="95000"/>
              </a:srgbClr>
            </a:outerShdw>
          </a:effectLst>
        </p:spPr>
        <p:txBody>
          <a:bodyPr lIns="0" tIns="0" rIns="0" bIns="0"/>
          <a:lstStyle/>
          <a:p>
            <a:pPr defTabSz="914363" fontAlgn="auto">
              <a:lnSpc>
                <a:spcPct val="90000"/>
              </a:lnSpc>
              <a:spcAft>
                <a:spcPts val="0"/>
              </a:spcAft>
              <a:defRPr/>
            </a:pPr>
            <a:r>
              <a:rPr lang="en-US" sz="3500" dirty="0" smtClean="0">
                <a:latin typeface="+mj-lt"/>
                <a:cs typeface="Arial" charset="0"/>
              </a:rPr>
              <a:t>CRISIS MANAGEMENT PLAN</a:t>
            </a:r>
            <a:endParaRPr lang="en-US" sz="3500" dirty="0">
              <a:latin typeface="+mj-lt"/>
              <a:cs typeface="Arial" charset="0"/>
            </a:endParaRPr>
          </a:p>
        </p:txBody>
      </p:sp>
      <p:sp>
        <p:nvSpPr>
          <p:cNvPr id="7" name="Title 1"/>
          <p:cNvSpPr txBox="1">
            <a:spLocks/>
          </p:cNvSpPr>
          <p:nvPr/>
        </p:nvSpPr>
        <p:spPr>
          <a:xfrm>
            <a:off x="990600" y="4641806"/>
            <a:ext cx="10896600" cy="1606594"/>
          </a:xfrm>
          <a:prstGeom prst="rect">
            <a:avLst/>
          </a:prstGeom>
        </p:spPr>
        <p:txBody>
          <a:bodyPr lIns="0" tIns="0" rIns="0" bIns="0">
            <a:spAutoFit/>
          </a:bodyPr>
          <a:lstStyle/>
          <a:p>
            <a:pPr defTabSz="914363" fontAlgn="auto">
              <a:lnSpc>
                <a:spcPct val="90000"/>
              </a:lnSpc>
              <a:spcAft>
                <a:spcPts val="0"/>
              </a:spcAft>
              <a:defRPr/>
            </a:pPr>
            <a:r>
              <a:rPr lang="en-US" sz="3200" dirty="0">
                <a:latin typeface="+mj-lt"/>
                <a:cs typeface="Arial" charset="0"/>
              </a:rPr>
              <a:t>(Note: Child Rights-Based Risk Management Policy)</a:t>
            </a:r>
          </a:p>
          <a:p>
            <a:pPr lvl="1" defTabSz="914363" fontAlgn="auto">
              <a:lnSpc>
                <a:spcPct val="90000"/>
              </a:lnSpc>
              <a:spcAft>
                <a:spcPts val="0"/>
              </a:spcAft>
              <a:buFont typeface="Arial" pitchFamily="34" charset="0"/>
              <a:buChar char="•"/>
              <a:defRPr/>
            </a:pPr>
            <a:r>
              <a:rPr lang="en-US" sz="2800" i="1" dirty="0">
                <a:latin typeface="+mj-lt"/>
                <a:cs typeface="Arial" charset="0"/>
              </a:rPr>
              <a:t>   Rapid Assessment</a:t>
            </a:r>
          </a:p>
          <a:p>
            <a:pPr lvl="1" defTabSz="914363" fontAlgn="auto">
              <a:lnSpc>
                <a:spcPct val="90000"/>
              </a:lnSpc>
              <a:spcAft>
                <a:spcPts val="0"/>
              </a:spcAft>
              <a:buFont typeface="Arial" pitchFamily="34" charset="0"/>
              <a:buChar char="•"/>
              <a:defRPr/>
            </a:pPr>
            <a:r>
              <a:rPr lang="en-US" sz="2800" i="1" dirty="0">
                <a:latin typeface="+mj-lt"/>
                <a:cs typeface="Arial" charset="0"/>
              </a:rPr>
              <a:t>   Psychosocial Development</a:t>
            </a:r>
          </a:p>
          <a:p>
            <a:pPr lvl="1" defTabSz="914363" fontAlgn="auto">
              <a:lnSpc>
                <a:spcPct val="90000"/>
              </a:lnSpc>
              <a:spcAft>
                <a:spcPts val="0"/>
              </a:spcAft>
              <a:buFont typeface="Arial" pitchFamily="34" charset="0"/>
              <a:buChar char="•"/>
              <a:defRPr/>
            </a:pPr>
            <a:r>
              <a:rPr lang="en-US" sz="2800" i="1" dirty="0">
                <a:latin typeface="+mj-lt"/>
                <a:cs typeface="Arial" charset="0"/>
              </a:rPr>
              <a:t>   Rights of the Child</a:t>
            </a:r>
          </a:p>
        </p:txBody>
      </p:sp>
    </p:spTree>
    <p:extLst>
      <p:ext uri="{BB962C8B-B14F-4D97-AF65-F5344CB8AC3E}">
        <p14:creationId xmlns="" xmlns:p14="http://schemas.microsoft.com/office/powerpoint/2010/main" val="29847699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64280" y="152400"/>
            <a:ext cx="3467100" cy="42672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4099">
              <a:defRPr/>
            </a:pPr>
            <a:r>
              <a:rPr lang="en-US" sz="1600" b="1" dirty="0">
                <a:solidFill>
                  <a:schemeClr val="tx1"/>
                </a:solidFill>
                <a:effectLst>
                  <a:outerShdw blurRad="38100" dist="38100" dir="2700000" algn="tl">
                    <a:srgbClr val="000000">
                      <a:alpha val="43137"/>
                    </a:srgbClr>
                  </a:outerShdw>
                </a:effectLst>
                <a:latin typeface="Segoe" pitchFamily="34" charset="0"/>
              </a:rPr>
              <a:t>SCOPE DEFINITION</a:t>
            </a:r>
          </a:p>
        </p:txBody>
      </p:sp>
      <p:sp>
        <p:nvSpPr>
          <p:cNvPr id="8" name="Rounded Rectangle 7"/>
          <p:cNvSpPr/>
          <p:nvPr/>
        </p:nvSpPr>
        <p:spPr bwMode="auto">
          <a:xfrm>
            <a:off x="2773680" y="533400"/>
            <a:ext cx="5646420" cy="1143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HAZARD IDENTIFICATION</a:t>
            </a:r>
          </a:p>
          <a:p>
            <a:pPr defTabSz="912813"/>
            <a:r>
              <a:rPr lang="en-US" sz="1400">
                <a:solidFill>
                  <a:schemeClr val="tx1"/>
                </a:solidFill>
                <a:latin typeface="Segoe"/>
              </a:rPr>
              <a:t>Classification ( e.g. landslide, debris flow, rock fall)</a:t>
            </a:r>
          </a:p>
          <a:p>
            <a:pPr defTabSz="912813"/>
            <a:r>
              <a:rPr lang="en-US" sz="1400">
                <a:solidFill>
                  <a:schemeClr val="tx1"/>
                </a:solidFill>
                <a:latin typeface="Segoe"/>
              </a:rPr>
              <a:t>Extent and Direction( e.g. location, area, volume)</a:t>
            </a:r>
          </a:p>
          <a:p>
            <a:pPr defTabSz="912813"/>
            <a:r>
              <a:rPr lang="en-US" sz="1400">
                <a:solidFill>
                  <a:schemeClr val="tx1"/>
                </a:solidFill>
                <a:latin typeface="Segoe"/>
              </a:rPr>
              <a:t>Movement (e.g. rate: creep, slow, fast)</a:t>
            </a:r>
          </a:p>
        </p:txBody>
      </p:sp>
      <p:sp>
        <p:nvSpPr>
          <p:cNvPr id="10" name="Rounded Rectangle 9"/>
          <p:cNvSpPr/>
          <p:nvPr/>
        </p:nvSpPr>
        <p:spPr bwMode="auto">
          <a:xfrm>
            <a:off x="1386840" y="1722120"/>
            <a:ext cx="4160520" cy="163068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CONSEQUENCE ANALYSIS</a:t>
            </a:r>
          </a:p>
          <a:p>
            <a:pPr defTabSz="912813"/>
            <a:r>
              <a:rPr lang="en-US" sz="1400" b="1" u="sng">
                <a:solidFill>
                  <a:schemeClr val="tx1"/>
                </a:solidFill>
                <a:effectLst>
                  <a:outerShdw blurRad="38100" dist="38100" dir="2700000" algn="tl">
                    <a:srgbClr val="C0C0C0"/>
                  </a:outerShdw>
                </a:effectLst>
                <a:latin typeface="Segoe"/>
              </a:rPr>
              <a:t>Element at Risk </a:t>
            </a:r>
          </a:p>
          <a:p>
            <a:pPr defTabSz="912813"/>
            <a:r>
              <a:rPr lang="en-US" sz="1400">
                <a:solidFill>
                  <a:schemeClr val="tx1"/>
                </a:solidFill>
                <a:effectLst>
                  <a:outerShdw blurRad="38100" dist="38100" dir="2700000" algn="tl">
                    <a:srgbClr val="C0C0C0"/>
                  </a:outerShdw>
                </a:effectLst>
                <a:latin typeface="Segoe"/>
              </a:rPr>
              <a:t>(Property, Roads, Communications, Services and People)</a:t>
            </a:r>
            <a:endParaRPr lang="en-US" sz="1400" b="1" u="sng">
              <a:solidFill>
                <a:schemeClr val="tx1"/>
              </a:solidFill>
              <a:effectLst>
                <a:outerShdw blurRad="38100" dist="38100" dir="2700000" algn="tl">
                  <a:srgbClr val="C0C0C0"/>
                </a:outerShdw>
              </a:effectLst>
              <a:latin typeface="Segoe"/>
            </a:endParaRPr>
          </a:p>
          <a:p>
            <a:pPr defTabSz="912813"/>
            <a:r>
              <a:rPr lang="en-US" sz="1400" b="1" u="sng">
                <a:solidFill>
                  <a:schemeClr val="tx1"/>
                </a:solidFill>
                <a:effectLst>
                  <a:outerShdw blurRad="38100" dist="38100" dir="2700000" algn="tl">
                    <a:srgbClr val="C0C0C0"/>
                  </a:outerShdw>
                </a:effectLst>
                <a:latin typeface="Segoe"/>
              </a:rPr>
              <a:t>Vulnerability </a:t>
            </a:r>
            <a:endParaRPr lang="en-US" sz="1400">
              <a:solidFill>
                <a:schemeClr val="tx1"/>
              </a:solidFill>
              <a:effectLst>
                <a:outerShdw blurRad="38100" dist="38100" dir="2700000" algn="tl">
                  <a:srgbClr val="C0C0C0"/>
                </a:outerShdw>
              </a:effectLst>
              <a:latin typeface="Segoe"/>
            </a:endParaRPr>
          </a:p>
          <a:p>
            <a:pPr defTabSz="912813"/>
            <a:r>
              <a:rPr lang="en-US" sz="1400">
                <a:solidFill>
                  <a:schemeClr val="tx1"/>
                </a:solidFill>
                <a:effectLst>
                  <a:outerShdw blurRad="38100" dist="38100" dir="2700000" algn="tl">
                    <a:srgbClr val="C0C0C0"/>
                  </a:outerShdw>
                </a:effectLst>
                <a:latin typeface="Segoe"/>
              </a:rPr>
              <a:t>(Relative Damage,</a:t>
            </a:r>
          </a:p>
          <a:p>
            <a:pPr defTabSz="912813"/>
            <a:r>
              <a:rPr lang="en-US" sz="1400">
                <a:solidFill>
                  <a:schemeClr val="tx1"/>
                </a:solidFill>
                <a:effectLst>
                  <a:outerShdw blurRad="38100" dist="38100" dir="2700000" algn="tl">
                    <a:srgbClr val="C0C0C0"/>
                  </a:outerShdw>
                </a:effectLst>
                <a:latin typeface="Segoe"/>
              </a:rPr>
              <a:t>Probability of Injury, Loss of Life)</a:t>
            </a:r>
          </a:p>
        </p:txBody>
      </p:sp>
      <p:sp>
        <p:nvSpPr>
          <p:cNvPr id="11" name="Rounded Rectangle 10"/>
          <p:cNvSpPr/>
          <p:nvPr/>
        </p:nvSpPr>
        <p:spPr bwMode="auto">
          <a:xfrm>
            <a:off x="5547360" y="1706880"/>
            <a:ext cx="3962400" cy="163068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dirty="0" smtClean="0">
                <a:solidFill>
                  <a:schemeClr val="tx1"/>
                </a:solidFill>
                <a:effectLst>
                  <a:outerShdw blurRad="38100" dist="38100" dir="2700000" algn="tl">
                    <a:srgbClr val="C0C0C0"/>
                  </a:outerShdw>
                </a:effectLst>
                <a:latin typeface="Segoe"/>
              </a:rPr>
              <a:t>HAZARD </a:t>
            </a:r>
            <a:r>
              <a:rPr lang="en-US" sz="1600" b="1" dirty="0">
                <a:solidFill>
                  <a:schemeClr val="tx1"/>
                </a:solidFill>
                <a:effectLst>
                  <a:outerShdw blurRad="38100" dist="38100" dir="2700000" algn="tl">
                    <a:srgbClr val="C0C0C0"/>
                  </a:outerShdw>
                </a:effectLst>
                <a:latin typeface="Segoe"/>
              </a:rPr>
              <a:t>ANALYSIS</a:t>
            </a:r>
          </a:p>
          <a:p>
            <a:pPr defTabSz="912813"/>
            <a:r>
              <a:rPr lang="en-US" sz="1400" b="1" u="sng" dirty="0">
                <a:solidFill>
                  <a:schemeClr val="tx1"/>
                </a:solidFill>
                <a:effectLst>
                  <a:outerShdw blurRad="38100" dist="38100" dir="2700000" algn="tl">
                    <a:srgbClr val="C0C0C0"/>
                  </a:outerShdw>
                </a:effectLst>
                <a:latin typeface="Segoe"/>
              </a:rPr>
              <a:t>Estimated </a:t>
            </a:r>
            <a:r>
              <a:rPr lang="en-US" sz="1400" b="1" u="sng" dirty="0" smtClean="0">
                <a:solidFill>
                  <a:schemeClr val="tx1"/>
                </a:solidFill>
                <a:effectLst>
                  <a:outerShdw blurRad="38100" dist="38100" dir="2700000" algn="tl">
                    <a:srgbClr val="C0C0C0"/>
                  </a:outerShdw>
                </a:effectLst>
                <a:latin typeface="Segoe"/>
              </a:rPr>
              <a:t>Frequency and Impact</a:t>
            </a:r>
            <a:endParaRPr lang="en-US" sz="1400" b="1" u="sng" dirty="0">
              <a:solidFill>
                <a:schemeClr val="tx1"/>
              </a:solidFill>
              <a:effectLst>
                <a:outerShdw blurRad="38100" dist="38100" dir="2700000" algn="tl">
                  <a:srgbClr val="C0C0C0"/>
                </a:outerShdw>
              </a:effectLst>
              <a:latin typeface="Segoe"/>
            </a:endParaRPr>
          </a:p>
          <a:p>
            <a:pPr defTabSz="912813"/>
            <a:r>
              <a:rPr lang="en-US" sz="1400" dirty="0">
                <a:solidFill>
                  <a:schemeClr val="tx1"/>
                </a:solidFill>
                <a:effectLst>
                  <a:outerShdw blurRad="38100" dist="38100" dir="2700000" algn="tl">
                    <a:srgbClr val="C0C0C0"/>
                  </a:outerShdw>
                </a:effectLst>
                <a:latin typeface="Segoe"/>
              </a:rPr>
              <a:t>(Qualitative &amp; Quantitative)</a:t>
            </a:r>
            <a:endParaRPr lang="en-US" sz="1400" b="1" u="sng" dirty="0">
              <a:solidFill>
                <a:schemeClr val="tx1"/>
              </a:solidFill>
              <a:effectLst>
                <a:outerShdw blurRad="38100" dist="38100" dir="2700000" algn="tl">
                  <a:srgbClr val="C0C0C0"/>
                </a:outerShdw>
              </a:effectLst>
              <a:latin typeface="Segoe"/>
            </a:endParaRPr>
          </a:p>
          <a:p>
            <a:pPr defTabSz="912813"/>
            <a:r>
              <a:rPr lang="en-US" sz="1400" b="1" u="sng" dirty="0">
                <a:solidFill>
                  <a:schemeClr val="tx1"/>
                </a:solidFill>
                <a:effectLst>
                  <a:outerShdw blurRad="38100" dist="38100" dir="2700000" algn="tl">
                    <a:srgbClr val="C0C0C0"/>
                  </a:outerShdw>
                </a:effectLst>
                <a:latin typeface="Segoe"/>
              </a:rPr>
              <a:t>Relate to Initiating Events</a:t>
            </a:r>
            <a:endParaRPr lang="en-US" sz="1400" dirty="0">
              <a:solidFill>
                <a:schemeClr val="tx1"/>
              </a:solidFill>
              <a:effectLst>
                <a:outerShdw blurRad="38100" dist="38100" dir="2700000" algn="tl">
                  <a:srgbClr val="C0C0C0"/>
                </a:outerShdw>
              </a:effectLst>
              <a:latin typeface="Segoe"/>
            </a:endParaRPr>
          </a:p>
          <a:p>
            <a:pPr defTabSz="912813"/>
            <a:r>
              <a:rPr lang="en-US" sz="1400" dirty="0">
                <a:solidFill>
                  <a:schemeClr val="tx1"/>
                </a:solidFill>
                <a:effectLst>
                  <a:outerShdw blurRad="38100" dist="38100" dir="2700000" algn="tl">
                    <a:srgbClr val="C0C0C0"/>
                  </a:outerShdw>
                </a:effectLst>
                <a:latin typeface="Segoe"/>
              </a:rPr>
              <a:t>(Rainfall, Earthquake, Service Failure, Malfunction and/or Historic Data)</a:t>
            </a:r>
          </a:p>
        </p:txBody>
      </p:sp>
      <p:sp>
        <p:nvSpPr>
          <p:cNvPr id="13" name="Rounded Rectangle 12"/>
          <p:cNvSpPr/>
          <p:nvPr/>
        </p:nvSpPr>
        <p:spPr bwMode="auto">
          <a:xfrm>
            <a:off x="2258569" y="3352800"/>
            <a:ext cx="6637020" cy="57912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RISK ESTIMATION</a:t>
            </a:r>
          </a:p>
          <a:p>
            <a:pPr algn="ctr" defTabSz="912813"/>
            <a:r>
              <a:rPr lang="en-US" sz="1400">
                <a:solidFill>
                  <a:schemeClr val="tx1"/>
                </a:solidFill>
                <a:effectLst>
                  <a:outerShdw blurRad="38100" dist="38100" dir="2700000" algn="tl">
                    <a:srgbClr val="C0C0C0"/>
                  </a:outerShdw>
                </a:effectLst>
                <a:latin typeface="Segoe"/>
              </a:rPr>
              <a:t>Risk = Hazard x Vulnerability (Capacity)</a:t>
            </a:r>
          </a:p>
        </p:txBody>
      </p:sp>
      <p:sp>
        <p:nvSpPr>
          <p:cNvPr id="14" name="Rounded Rectangle 13"/>
          <p:cNvSpPr/>
          <p:nvPr/>
        </p:nvSpPr>
        <p:spPr bwMode="auto">
          <a:xfrm>
            <a:off x="1386840" y="3931920"/>
            <a:ext cx="8519160" cy="94488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RISK EVALUATION</a:t>
            </a:r>
          </a:p>
          <a:p>
            <a:pPr defTabSz="912813"/>
            <a:r>
              <a:rPr lang="en-US" sz="1400">
                <a:solidFill>
                  <a:schemeClr val="tx1"/>
                </a:solidFill>
                <a:effectLst>
                  <a:outerShdw blurRad="38100" dist="38100" dir="2700000" algn="tl">
                    <a:srgbClr val="C0C0C0"/>
                  </a:outerShdw>
                </a:effectLst>
                <a:latin typeface="Segoe"/>
              </a:rPr>
              <a:t>Compare to levels of tolerable or acceptable risk; Assess priorities and options</a:t>
            </a:r>
          </a:p>
          <a:p>
            <a:pPr defTabSz="912813"/>
            <a:r>
              <a:rPr lang="en-US" sz="1400">
                <a:solidFill>
                  <a:schemeClr val="tx1"/>
                </a:solidFill>
                <a:effectLst>
                  <a:outerShdw blurRad="38100" dist="38100" dir="2700000" algn="tl">
                    <a:srgbClr val="C0C0C0"/>
                  </a:outerShdw>
                </a:effectLst>
                <a:latin typeface="Segoe"/>
              </a:rPr>
              <a:t>Decision Making (stakeholders)</a:t>
            </a:r>
          </a:p>
          <a:p>
            <a:pPr defTabSz="912813"/>
            <a:r>
              <a:rPr lang="en-US" sz="1400">
                <a:solidFill>
                  <a:schemeClr val="tx1"/>
                </a:solidFill>
                <a:effectLst>
                  <a:outerShdw blurRad="38100" dist="38100" dir="2700000" algn="tl">
                    <a:srgbClr val="C0C0C0"/>
                  </a:outerShdw>
                </a:effectLst>
                <a:latin typeface="Segoe"/>
              </a:rPr>
              <a:t>Technical support (advice)</a:t>
            </a:r>
          </a:p>
        </p:txBody>
      </p:sp>
      <p:sp>
        <p:nvSpPr>
          <p:cNvPr id="16" name="Rounded Rectangle 15"/>
          <p:cNvSpPr/>
          <p:nvPr/>
        </p:nvSpPr>
        <p:spPr bwMode="auto">
          <a:xfrm>
            <a:off x="1386840" y="4871578"/>
            <a:ext cx="8519160" cy="50814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RESPONSE OPTIONS</a:t>
            </a:r>
          </a:p>
          <a:p>
            <a:pPr algn="ctr" defTabSz="912813"/>
            <a:r>
              <a:rPr lang="en-US" sz="1400">
                <a:solidFill>
                  <a:schemeClr val="tx1"/>
                </a:solidFill>
                <a:effectLst>
                  <a:outerShdw blurRad="38100" dist="38100" dir="2700000" algn="tl">
                    <a:srgbClr val="C0C0C0"/>
                  </a:outerShdw>
                </a:effectLst>
                <a:latin typeface="Segoe"/>
              </a:rPr>
              <a:t>Accept risk, Avoid risk, Reduce likelihood, Reduce consequences, Transfer risk</a:t>
            </a:r>
          </a:p>
        </p:txBody>
      </p:sp>
      <p:sp>
        <p:nvSpPr>
          <p:cNvPr id="17" name="Rounded Rectangle 16"/>
          <p:cNvSpPr/>
          <p:nvPr/>
        </p:nvSpPr>
        <p:spPr bwMode="auto">
          <a:xfrm>
            <a:off x="3962400" y="5379720"/>
            <a:ext cx="3368040" cy="48768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CONTINGENCY PLAN</a:t>
            </a:r>
          </a:p>
          <a:p>
            <a:pPr algn="ctr" defTabSz="912813"/>
            <a:r>
              <a:rPr lang="en-US" sz="1400">
                <a:solidFill>
                  <a:schemeClr val="tx1"/>
                </a:solidFill>
                <a:effectLst>
                  <a:outerShdw blurRad="38100" dist="38100" dir="2700000" algn="tl">
                    <a:srgbClr val="C0C0C0"/>
                  </a:outerShdw>
                </a:effectLst>
                <a:latin typeface="Segoe"/>
              </a:rPr>
              <a:t>Detail selected options</a:t>
            </a:r>
          </a:p>
        </p:txBody>
      </p:sp>
      <p:sp>
        <p:nvSpPr>
          <p:cNvPr id="18" name="Rounded Rectangle 17"/>
          <p:cNvSpPr/>
          <p:nvPr/>
        </p:nvSpPr>
        <p:spPr bwMode="auto">
          <a:xfrm>
            <a:off x="3962400" y="5867400"/>
            <a:ext cx="3368040" cy="4572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IMPLEMENT PLAN</a:t>
            </a:r>
          </a:p>
          <a:p>
            <a:pPr algn="ctr" defTabSz="912813"/>
            <a:r>
              <a:rPr lang="en-US" sz="1400">
                <a:solidFill>
                  <a:schemeClr val="tx1"/>
                </a:solidFill>
                <a:effectLst>
                  <a:outerShdw blurRad="38100" dist="38100" dir="2700000" algn="tl">
                    <a:srgbClr val="C0C0C0"/>
                  </a:outerShdw>
                </a:effectLst>
                <a:latin typeface="Segoe"/>
              </a:rPr>
              <a:t>Policy and Planning</a:t>
            </a:r>
          </a:p>
        </p:txBody>
      </p:sp>
      <p:sp>
        <p:nvSpPr>
          <p:cNvPr id="19" name="Rounded Rectangle 18"/>
          <p:cNvSpPr/>
          <p:nvPr/>
        </p:nvSpPr>
        <p:spPr bwMode="auto">
          <a:xfrm>
            <a:off x="2575560" y="6324600"/>
            <a:ext cx="6042660" cy="4572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2813"/>
            <a:r>
              <a:rPr lang="en-US" sz="1600" b="1">
                <a:solidFill>
                  <a:schemeClr val="tx1"/>
                </a:solidFill>
                <a:effectLst>
                  <a:outerShdw blurRad="38100" dist="38100" dir="2700000" algn="tl">
                    <a:srgbClr val="C0C0C0"/>
                  </a:outerShdw>
                </a:effectLst>
                <a:latin typeface="Segoe"/>
              </a:rPr>
              <a:t>MONITOR AND EVALUATE</a:t>
            </a:r>
          </a:p>
          <a:p>
            <a:pPr algn="ctr" defTabSz="912813"/>
            <a:r>
              <a:rPr lang="en-US" sz="1400">
                <a:solidFill>
                  <a:schemeClr val="tx1"/>
                </a:solidFill>
                <a:effectLst>
                  <a:outerShdw blurRad="38100" dist="38100" dir="2700000" algn="tl">
                    <a:srgbClr val="C0C0C0"/>
                  </a:outerShdw>
                </a:effectLst>
                <a:latin typeface="Segoe"/>
              </a:rPr>
              <a:t>Risk Changes, More Information, Further Studies</a:t>
            </a:r>
          </a:p>
        </p:txBody>
      </p:sp>
      <p:sp>
        <p:nvSpPr>
          <p:cNvPr id="20" name="Title 1"/>
          <p:cNvSpPr txBox="1">
            <a:spLocks/>
          </p:cNvSpPr>
          <p:nvPr/>
        </p:nvSpPr>
        <p:spPr>
          <a:xfrm rot="16200000">
            <a:off x="-3082290" y="3068844"/>
            <a:ext cx="6858000" cy="693420"/>
          </a:xfrm>
          <a:prstGeom prst="rect">
            <a:avLst/>
          </a:prstGeom>
          <a:noFill/>
          <a:effectLst>
            <a:outerShdw blurRad="50800" dist="50800" dir="5400000" algn="ctr" rotWithShape="0">
              <a:srgbClr val="000000">
                <a:alpha val="95000"/>
              </a:srgbClr>
            </a:outerShdw>
          </a:effectLst>
        </p:spPr>
        <p:txBody>
          <a:bodyPr lIns="0" tIns="0" rIns="0" bIns="0"/>
          <a:lstStyle/>
          <a:p>
            <a:pPr algn="ctr" defTabSz="914363" fontAlgn="auto">
              <a:lnSpc>
                <a:spcPct val="90000"/>
              </a:lnSpc>
              <a:spcAft>
                <a:spcPts val="0"/>
              </a:spcAft>
              <a:defRPr/>
            </a:pPr>
            <a:r>
              <a:rPr lang="en-US" sz="2000" dirty="0" smtClean="0">
                <a:latin typeface="+mj-lt"/>
                <a:cs typeface="Arial" charset="0"/>
              </a:rPr>
              <a:t>RISK ASSESSMENT &amp; MANAGEMENT FRAMEWORK</a:t>
            </a:r>
            <a:endParaRPr lang="en-US" sz="2000" dirty="0">
              <a:latin typeface="+mj-lt"/>
              <a:cs typeface="Arial" charset="0"/>
            </a:endParaRPr>
          </a:p>
        </p:txBody>
      </p:sp>
      <p:sp>
        <p:nvSpPr>
          <p:cNvPr id="21" name="Up-Down Arrow 20"/>
          <p:cNvSpPr/>
          <p:nvPr/>
        </p:nvSpPr>
        <p:spPr bwMode="auto">
          <a:xfrm>
            <a:off x="10302240" y="228600"/>
            <a:ext cx="297180" cy="37338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2" name="Up-Down Arrow 21"/>
          <p:cNvSpPr/>
          <p:nvPr/>
        </p:nvSpPr>
        <p:spPr bwMode="auto">
          <a:xfrm>
            <a:off x="10896600" y="228600"/>
            <a:ext cx="297180" cy="45720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3" name="Up-Down Arrow 22"/>
          <p:cNvSpPr/>
          <p:nvPr/>
        </p:nvSpPr>
        <p:spPr bwMode="auto">
          <a:xfrm>
            <a:off x="11490961" y="228600"/>
            <a:ext cx="297180" cy="64770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4" name="TextBox 23"/>
          <p:cNvSpPr txBox="1"/>
          <p:nvPr/>
        </p:nvSpPr>
        <p:spPr>
          <a:xfrm rot="16200000">
            <a:off x="9436448" y="885706"/>
            <a:ext cx="1568443" cy="369332"/>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en-US" b="1" dirty="0">
                <a:ln w="50800"/>
                <a:latin typeface="+mn-lt"/>
                <a:cs typeface="+mn-cs"/>
              </a:rPr>
              <a:t>RISK ANALYSIS</a:t>
            </a:r>
          </a:p>
        </p:txBody>
      </p:sp>
      <p:sp>
        <p:nvSpPr>
          <p:cNvPr id="25" name="TextBox 24"/>
          <p:cNvSpPr txBox="1"/>
          <p:nvPr/>
        </p:nvSpPr>
        <p:spPr>
          <a:xfrm rot="16200000">
            <a:off x="9869998" y="1013445"/>
            <a:ext cx="1929695" cy="369332"/>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en-US" b="1" dirty="0">
                <a:ln w="50800"/>
                <a:latin typeface="+mn-lt"/>
                <a:cs typeface="+mn-cs"/>
              </a:rPr>
              <a:t>RISK ASSESSMENT</a:t>
            </a:r>
          </a:p>
        </p:txBody>
      </p:sp>
      <p:sp>
        <p:nvSpPr>
          <p:cNvPr id="26" name="TextBox 25"/>
          <p:cNvSpPr txBox="1"/>
          <p:nvPr/>
        </p:nvSpPr>
        <p:spPr>
          <a:xfrm rot="16200000">
            <a:off x="10362051" y="1112497"/>
            <a:ext cx="2134302" cy="369332"/>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en-US" b="1" dirty="0">
                <a:ln w="50800"/>
                <a:latin typeface="+mn-lt"/>
                <a:cs typeface="+mn-cs"/>
              </a:rPr>
              <a:t>RISK MANAGEMENT</a:t>
            </a:r>
          </a:p>
        </p:txBody>
      </p:sp>
      <p:sp>
        <p:nvSpPr>
          <p:cNvPr id="27" name="Rounded Rectangle 26"/>
          <p:cNvSpPr/>
          <p:nvPr/>
        </p:nvSpPr>
        <p:spPr bwMode="auto">
          <a:xfrm>
            <a:off x="792481" y="1676400"/>
            <a:ext cx="9212580" cy="22098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891540" y="4876800"/>
            <a:ext cx="9212580" cy="1905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rot="16200000">
            <a:off x="121302" y="2603969"/>
            <a:ext cx="2052741" cy="40011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en-US" sz="2000" b="1" dirty="0">
                <a:ln w="50800"/>
                <a:latin typeface="+mn-lt"/>
                <a:cs typeface="+mn-cs"/>
              </a:rPr>
              <a:t>RISK ESTIMATION</a:t>
            </a:r>
          </a:p>
        </p:txBody>
      </p:sp>
      <p:sp>
        <p:nvSpPr>
          <p:cNvPr id="31" name="TextBox 30"/>
          <p:cNvSpPr txBox="1"/>
          <p:nvPr/>
        </p:nvSpPr>
        <p:spPr>
          <a:xfrm rot="16200000">
            <a:off x="161010" y="5667345"/>
            <a:ext cx="1981202" cy="40011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dirty="0">
                <a:ln w="50800"/>
                <a:latin typeface="+mn-lt"/>
                <a:cs typeface="+mn-cs"/>
              </a:rPr>
              <a:t>RISK CONTROL</a:t>
            </a:r>
          </a:p>
        </p:txBody>
      </p:sp>
    </p:spTree>
    <p:extLst>
      <p:ext uri="{BB962C8B-B14F-4D97-AF65-F5344CB8AC3E}">
        <p14:creationId xmlns="" xmlns:p14="http://schemas.microsoft.com/office/powerpoint/2010/main" val="31601020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2190" y="2971800"/>
            <a:ext cx="495300" cy="304800"/>
            <a:chOff x="3072" y="1776"/>
            <a:chExt cx="240" cy="192"/>
          </a:xfrm>
        </p:grpSpPr>
        <p:sp>
          <p:nvSpPr>
            <p:cNvPr id="95301" name="Rectangle 3" descr="Woven mat"/>
            <p:cNvSpPr>
              <a:spLocks noChangeArrowheads="1"/>
            </p:cNvSpPr>
            <p:nvPr/>
          </p:nvSpPr>
          <p:spPr bwMode="auto">
            <a:xfrm>
              <a:off x="3120" y="1824"/>
              <a:ext cx="144" cy="144"/>
            </a:xfrm>
            <a:prstGeom prst="rect">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5302" name="AutoShape 4" descr="Woven mat"/>
            <p:cNvSpPr>
              <a:spLocks noChangeArrowheads="1"/>
            </p:cNvSpPr>
            <p:nvPr/>
          </p:nvSpPr>
          <p:spPr bwMode="auto">
            <a:xfrm>
              <a:off x="3072" y="1776"/>
              <a:ext cx="240" cy="96"/>
            </a:xfrm>
            <a:prstGeom prst="triangle">
              <a:avLst>
                <a:gd name="adj" fmla="val 50000"/>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grpSp>
      <p:sp>
        <p:nvSpPr>
          <p:cNvPr id="95235" name="Freeform 5"/>
          <p:cNvSpPr>
            <a:spLocks/>
          </p:cNvSpPr>
          <p:nvPr/>
        </p:nvSpPr>
        <p:spPr bwMode="auto">
          <a:xfrm>
            <a:off x="191929" y="2057400"/>
            <a:ext cx="10407491" cy="3762375"/>
          </a:xfrm>
          <a:custGeom>
            <a:avLst/>
            <a:gdLst>
              <a:gd name="T0" fmla="*/ 31750 w 5043"/>
              <a:gd name="T1" fmla="*/ 1558925 h 2370"/>
              <a:gd name="T2" fmla="*/ 31750 w 5043"/>
              <a:gd name="T3" fmla="*/ 1393825 h 2370"/>
              <a:gd name="T4" fmla="*/ 76200 w 5043"/>
              <a:gd name="T5" fmla="*/ 1349375 h 2370"/>
              <a:gd name="T6" fmla="*/ 301625 w 5043"/>
              <a:gd name="T7" fmla="*/ 1154112 h 2370"/>
              <a:gd name="T8" fmla="*/ 406400 w 5043"/>
              <a:gd name="T9" fmla="*/ 1093787 h 2370"/>
              <a:gd name="T10" fmla="*/ 630237 w 5043"/>
              <a:gd name="T11" fmla="*/ 930275 h 2370"/>
              <a:gd name="T12" fmla="*/ 915987 w 5043"/>
              <a:gd name="T13" fmla="*/ 765175 h 2370"/>
              <a:gd name="T14" fmla="*/ 1304925 w 5043"/>
              <a:gd name="T15" fmla="*/ 374650 h 2370"/>
              <a:gd name="T16" fmla="*/ 1544637 w 5043"/>
              <a:gd name="T17" fmla="*/ 120650 h 2370"/>
              <a:gd name="T18" fmla="*/ 1560512 w 5043"/>
              <a:gd name="T19" fmla="*/ 74612 h 2370"/>
              <a:gd name="T20" fmla="*/ 1695450 w 5043"/>
              <a:gd name="T21" fmla="*/ 60325 h 2370"/>
              <a:gd name="T22" fmla="*/ 2025650 w 5043"/>
              <a:gd name="T23" fmla="*/ 44450 h 2370"/>
              <a:gd name="T24" fmla="*/ 2354262 w 5043"/>
              <a:gd name="T25" fmla="*/ 0 h 2370"/>
              <a:gd name="T26" fmla="*/ 2428875 w 5043"/>
              <a:gd name="T27" fmla="*/ 30162 h 2370"/>
              <a:gd name="T28" fmla="*/ 2459037 w 5043"/>
              <a:gd name="T29" fmla="*/ 104775 h 2370"/>
              <a:gd name="T30" fmla="*/ 2684462 w 5043"/>
              <a:gd name="T31" fmla="*/ 120650 h 2370"/>
              <a:gd name="T32" fmla="*/ 2863849 w 5043"/>
              <a:gd name="T33" fmla="*/ 300037 h 2370"/>
              <a:gd name="T34" fmla="*/ 3044824 w 5043"/>
              <a:gd name="T35" fmla="*/ 434975 h 2370"/>
              <a:gd name="T36" fmla="*/ 3268663 w 5043"/>
              <a:gd name="T37" fmla="*/ 688975 h 2370"/>
              <a:gd name="T38" fmla="*/ 3494087 w 5043"/>
              <a:gd name="T39" fmla="*/ 735012 h 2370"/>
              <a:gd name="T40" fmla="*/ 3763962 w 5043"/>
              <a:gd name="T41" fmla="*/ 974725 h 2370"/>
              <a:gd name="T42" fmla="*/ 3808412 w 5043"/>
              <a:gd name="T43" fmla="*/ 1019175 h 2370"/>
              <a:gd name="T44" fmla="*/ 4078287 w 5043"/>
              <a:gd name="T45" fmla="*/ 1079500 h 2370"/>
              <a:gd name="T46" fmla="*/ 4287837 w 5043"/>
              <a:gd name="T47" fmla="*/ 1198562 h 2370"/>
              <a:gd name="T48" fmla="*/ 4408487 w 5043"/>
              <a:gd name="T49" fmla="*/ 1304925 h 2370"/>
              <a:gd name="T50" fmla="*/ 4678362 w 5043"/>
              <a:gd name="T51" fmla="*/ 1333500 h 2370"/>
              <a:gd name="T52" fmla="*/ 5397499 w 5043"/>
              <a:gd name="T53" fmla="*/ 1454150 h 2370"/>
              <a:gd name="T54" fmla="*/ 5637212 w 5043"/>
              <a:gd name="T55" fmla="*/ 1693863 h 2370"/>
              <a:gd name="T56" fmla="*/ 5772149 w 5043"/>
              <a:gd name="T57" fmla="*/ 2098675 h 2370"/>
              <a:gd name="T58" fmla="*/ 6027736 w 5043"/>
              <a:gd name="T59" fmla="*/ 2278062 h 2370"/>
              <a:gd name="T60" fmla="*/ 6297611 w 5043"/>
              <a:gd name="T61" fmla="*/ 2593975 h 2370"/>
              <a:gd name="T62" fmla="*/ 6551613 w 5043"/>
              <a:gd name="T63" fmla="*/ 2773362 h 2370"/>
              <a:gd name="T64" fmla="*/ 6672263 w 5043"/>
              <a:gd name="T65" fmla="*/ 2952750 h 2370"/>
              <a:gd name="T66" fmla="*/ 6702425 w 5043"/>
              <a:gd name="T67" fmla="*/ 3043237 h 2370"/>
              <a:gd name="T68" fmla="*/ 6746875 w 5043"/>
              <a:gd name="T69" fmla="*/ 3073400 h 2370"/>
              <a:gd name="T70" fmla="*/ 6837363 w 5043"/>
              <a:gd name="T71" fmla="*/ 3192462 h 2370"/>
              <a:gd name="T72" fmla="*/ 6881813 w 5043"/>
              <a:gd name="T73" fmla="*/ 3238499 h 2370"/>
              <a:gd name="T74" fmla="*/ 6986587 w 5043"/>
              <a:gd name="T75" fmla="*/ 3313113 h 2370"/>
              <a:gd name="T76" fmla="*/ 7270750 w 5043"/>
              <a:gd name="T77" fmla="*/ 3403600 h 2370"/>
              <a:gd name="T78" fmla="*/ 7421562 w 5043"/>
              <a:gd name="T79" fmla="*/ 3448050 h 2370"/>
              <a:gd name="T80" fmla="*/ 7466012 w 5043"/>
              <a:gd name="T81" fmla="*/ 3478213 h 2370"/>
              <a:gd name="T82" fmla="*/ 7766050 w 5043"/>
              <a:gd name="T83" fmla="*/ 3538538 h 2370"/>
              <a:gd name="T84" fmla="*/ 8005762 w 5043"/>
              <a:gd name="T85" fmla="*/ 3762375 h 2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43"/>
              <a:gd name="T130" fmla="*/ 0 h 2370"/>
              <a:gd name="T131" fmla="*/ 5043 w 5043"/>
              <a:gd name="T132" fmla="*/ 2370 h 2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43" h="2370">
                <a:moveTo>
                  <a:pt x="20" y="982"/>
                </a:moveTo>
                <a:cubicBezTo>
                  <a:pt x="15" y="947"/>
                  <a:pt x="0" y="912"/>
                  <a:pt x="20" y="878"/>
                </a:cubicBezTo>
                <a:cubicBezTo>
                  <a:pt x="27" y="867"/>
                  <a:pt x="40" y="860"/>
                  <a:pt x="48" y="850"/>
                </a:cubicBezTo>
                <a:cubicBezTo>
                  <a:pt x="89" y="801"/>
                  <a:pt x="136" y="763"/>
                  <a:pt x="190" y="727"/>
                </a:cubicBezTo>
                <a:cubicBezTo>
                  <a:pt x="231" y="700"/>
                  <a:pt x="221" y="718"/>
                  <a:pt x="256" y="689"/>
                </a:cubicBezTo>
                <a:cubicBezTo>
                  <a:pt x="302" y="651"/>
                  <a:pt x="345" y="615"/>
                  <a:pt x="397" y="586"/>
                </a:cubicBezTo>
                <a:cubicBezTo>
                  <a:pt x="448" y="557"/>
                  <a:pt x="516" y="496"/>
                  <a:pt x="577" y="482"/>
                </a:cubicBezTo>
                <a:cubicBezTo>
                  <a:pt x="669" y="401"/>
                  <a:pt x="753" y="337"/>
                  <a:pt x="822" y="236"/>
                </a:cubicBezTo>
                <a:cubicBezTo>
                  <a:pt x="853" y="143"/>
                  <a:pt x="883" y="141"/>
                  <a:pt x="973" y="76"/>
                </a:cubicBezTo>
                <a:cubicBezTo>
                  <a:pt x="976" y="66"/>
                  <a:pt x="974" y="51"/>
                  <a:pt x="983" y="47"/>
                </a:cubicBezTo>
                <a:cubicBezTo>
                  <a:pt x="1009" y="36"/>
                  <a:pt x="1040" y="40"/>
                  <a:pt x="1068" y="38"/>
                </a:cubicBezTo>
                <a:cubicBezTo>
                  <a:pt x="1137" y="34"/>
                  <a:pt x="1207" y="31"/>
                  <a:pt x="1276" y="28"/>
                </a:cubicBezTo>
                <a:cubicBezTo>
                  <a:pt x="1342" y="7"/>
                  <a:pt x="1414" y="10"/>
                  <a:pt x="1483" y="0"/>
                </a:cubicBezTo>
                <a:cubicBezTo>
                  <a:pt x="1499" y="6"/>
                  <a:pt x="1518" y="7"/>
                  <a:pt x="1530" y="19"/>
                </a:cubicBezTo>
                <a:cubicBezTo>
                  <a:pt x="1542" y="31"/>
                  <a:pt x="1533" y="60"/>
                  <a:pt x="1549" y="66"/>
                </a:cubicBezTo>
                <a:cubicBezTo>
                  <a:pt x="1594" y="82"/>
                  <a:pt x="1644" y="73"/>
                  <a:pt x="1691" y="76"/>
                </a:cubicBezTo>
                <a:cubicBezTo>
                  <a:pt x="1730" y="115"/>
                  <a:pt x="1762" y="153"/>
                  <a:pt x="1804" y="189"/>
                </a:cubicBezTo>
                <a:cubicBezTo>
                  <a:pt x="1840" y="220"/>
                  <a:pt x="1884" y="240"/>
                  <a:pt x="1918" y="274"/>
                </a:cubicBezTo>
                <a:cubicBezTo>
                  <a:pt x="1960" y="316"/>
                  <a:pt x="1996" y="413"/>
                  <a:pt x="2059" y="434"/>
                </a:cubicBezTo>
                <a:cubicBezTo>
                  <a:pt x="2100" y="447"/>
                  <a:pt x="2159" y="456"/>
                  <a:pt x="2201" y="463"/>
                </a:cubicBezTo>
                <a:cubicBezTo>
                  <a:pt x="2312" y="546"/>
                  <a:pt x="2254" y="497"/>
                  <a:pt x="2371" y="614"/>
                </a:cubicBezTo>
                <a:cubicBezTo>
                  <a:pt x="2380" y="623"/>
                  <a:pt x="2386" y="639"/>
                  <a:pt x="2399" y="642"/>
                </a:cubicBezTo>
                <a:cubicBezTo>
                  <a:pt x="2506" y="669"/>
                  <a:pt x="2449" y="656"/>
                  <a:pt x="2569" y="680"/>
                </a:cubicBezTo>
                <a:cubicBezTo>
                  <a:pt x="2612" y="706"/>
                  <a:pt x="2661" y="725"/>
                  <a:pt x="2701" y="755"/>
                </a:cubicBezTo>
                <a:cubicBezTo>
                  <a:pt x="2728" y="775"/>
                  <a:pt x="2746" y="808"/>
                  <a:pt x="2777" y="822"/>
                </a:cubicBezTo>
                <a:cubicBezTo>
                  <a:pt x="2829" y="845"/>
                  <a:pt x="2891" y="831"/>
                  <a:pt x="2947" y="840"/>
                </a:cubicBezTo>
                <a:cubicBezTo>
                  <a:pt x="3098" y="864"/>
                  <a:pt x="3249" y="891"/>
                  <a:pt x="3400" y="916"/>
                </a:cubicBezTo>
                <a:cubicBezTo>
                  <a:pt x="3460" y="957"/>
                  <a:pt x="3511" y="1008"/>
                  <a:pt x="3551" y="1067"/>
                </a:cubicBezTo>
                <a:cubicBezTo>
                  <a:pt x="3567" y="1131"/>
                  <a:pt x="3592" y="1278"/>
                  <a:pt x="3636" y="1322"/>
                </a:cubicBezTo>
                <a:cubicBezTo>
                  <a:pt x="3686" y="1372"/>
                  <a:pt x="3733" y="1404"/>
                  <a:pt x="3797" y="1435"/>
                </a:cubicBezTo>
                <a:cubicBezTo>
                  <a:pt x="3863" y="1502"/>
                  <a:pt x="3900" y="1567"/>
                  <a:pt x="3967" y="1634"/>
                </a:cubicBezTo>
                <a:cubicBezTo>
                  <a:pt x="4013" y="1680"/>
                  <a:pt x="4091" y="1691"/>
                  <a:pt x="4127" y="1747"/>
                </a:cubicBezTo>
                <a:cubicBezTo>
                  <a:pt x="4205" y="1870"/>
                  <a:pt x="4125" y="1784"/>
                  <a:pt x="4203" y="1860"/>
                </a:cubicBezTo>
                <a:cubicBezTo>
                  <a:pt x="4209" y="1879"/>
                  <a:pt x="4211" y="1900"/>
                  <a:pt x="4222" y="1917"/>
                </a:cubicBezTo>
                <a:cubicBezTo>
                  <a:pt x="4228" y="1927"/>
                  <a:pt x="4244" y="1926"/>
                  <a:pt x="4250" y="1936"/>
                </a:cubicBezTo>
                <a:cubicBezTo>
                  <a:pt x="4303" y="2020"/>
                  <a:pt x="4230" y="1973"/>
                  <a:pt x="4307" y="2011"/>
                </a:cubicBezTo>
                <a:cubicBezTo>
                  <a:pt x="4316" y="2021"/>
                  <a:pt x="4325" y="2032"/>
                  <a:pt x="4335" y="2040"/>
                </a:cubicBezTo>
                <a:cubicBezTo>
                  <a:pt x="4356" y="2057"/>
                  <a:pt x="4401" y="2087"/>
                  <a:pt x="4401" y="2087"/>
                </a:cubicBezTo>
                <a:cubicBezTo>
                  <a:pt x="4440" y="2145"/>
                  <a:pt x="4516" y="2137"/>
                  <a:pt x="4580" y="2144"/>
                </a:cubicBezTo>
                <a:cubicBezTo>
                  <a:pt x="4610" y="2151"/>
                  <a:pt x="4647" y="2157"/>
                  <a:pt x="4675" y="2172"/>
                </a:cubicBezTo>
                <a:cubicBezTo>
                  <a:pt x="4685" y="2177"/>
                  <a:pt x="4692" y="2188"/>
                  <a:pt x="4703" y="2191"/>
                </a:cubicBezTo>
                <a:cubicBezTo>
                  <a:pt x="4764" y="2209"/>
                  <a:pt x="4830" y="2211"/>
                  <a:pt x="4892" y="2229"/>
                </a:cubicBezTo>
                <a:cubicBezTo>
                  <a:pt x="4942" y="2278"/>
                  <a:pt x="4994" y="2321"/>
                  <a:pt x="5043" y="2370"/>
                </a:cubicBezTo>
              </a:path>
            </a:pathLst>
          </a:custGeom>
          <a:noFill/>
          <a:ln w="38100">
            <a:solidFill>
              <a:srgbClr val="996633"/>
            </a:solidFill>
            <a:round/>
            <a:headEnd/>
            <a:tailEnd/>
          </a:ln>
        </p:spPr>
        <p:txBody>
          <a:bodyPr/>
          <a:lstStyle/>
          <a:p>
            <a:endParaRPr lang="en-US"/>
          </a:p>
        </p:txBody>
      </p:sp>
      <p:sp>
        <p:nvSpPr>
          <p:cNvPr id="95236" name="Freeform 6"/>
          <p:cNvSpPr>
            <a:spLocks/>
          </p:cNvSpPr>
          <p:nvPr/>
        </p:nvSpPr>
        <p:spPr bwMode="auto">
          <a:xfrm rot="1630330">
            <a:off x="3621883" y="1854202"/>
            <a:ext cx="571658" cy="479425"/>
          </a:xfrm>
          <a:custGeom>
            <a:avLst/>
            <a:gdLst>
              <a:gd name="T0" fmla="*/ 193675 w 277"/>
              <a:gd name="T1" fmla="*/ 0 h 302"/>
              <a:gd name="T2" fmla="*/ 328612 w 277"/>
              <a:gd name="T3" fmla="*/ 14288 h 302"/>
              <a:gd name="T4" fmla="*/ 419100 w 277"/>
              <a:gd name="T5" fmla="*/ 195262 h 302"/>
              <a:gd name="T6" fmla="*/ 433387 w 277"/>
              <a:gd name="T7" fmla="*/ 344487 h 302"/>
              <a:gd name="T8" fmla="*/ 419100 w 277"/>
              <a:gd name="T9" fmla="*/ 419100 h 302"/>
              <a:gd name="T10" fmla="*/ 223837 w 277"/>
              <a:gd name="T11" fmla="*/ 479425 h 302"/>
              <a:gd name="T12" fmla="*/ 149225 w 277"/>
              <a:gd name="T13" fmla="*/ 465138 h 302"/>
              <a:gd name="T14" fmla="*/ 133350 w 277"/>
              <a:gd name="T15" fmla="*/ 419100 h 302"/>
              <a:gd name="T16" fmla="*/ 42862 w 277"/>
              <a:gd name="T17" fmla="*/ 374650 h 302"/>
              <a:gd name="T18" fmla="*/ 193675 w 277"/>
              <a:gd name="T19" fmla="*/ 88900 h 302"/>
              <a:gd name="T20" fmla="*/ 193675 w 277"/>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302"/>
              <a:gd name="T35" fmla="*/ 277 w 277"/>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302">
                <a:moveTo>
                  <a:pt x="122" y="0"/>
                </a:moveTo>
                <a:cubicBezTo>
                  <a:pt x="150" y="3"/>
                  <a:pt x="179" y="2"/>
                  <a:pt x="207" y="9"/>
                </a:cubicBezTo>
                <a:cubicBezTo>
                  <a:pt x="251" y="20"/>
                  <a:pt x="252" y="88"/>
                  <a:pt x="264" y="123"/>
                </a:cubicBezTo>
                <a:cubicBezTo>
                  <a:pt x="267" y="154"/>
                  <a:pt x="273" y="186"/>
                  <a:pt x="273" y="217"/>
                </a:cubicBezTo>
                <a:cubicBezTo>
                  <a:pt x="273" y="233"/>
                  <a:pt x="277" y="255"/>
                  <a:pt x="264" y="264"/>
                </a:cubicBezTo>
                <a:cubicBezTo>
                  <a:pt x="228" y="287"/>
                  <a:pt x="141" y="302"/>
                  <a:pt x="141" y="302"/>
                </a:cubicBezTo>
                <a:cubicBezTo>
                  <a:pt x="125" y="299"/>
                  <a:pt x="107" y="302"/>
                  <a:pt x="94" y="293"/>
                </a:cubicBezTo>
                <a:cubicBezTo>
                  <a:pt x="85" y="287"/>
                  <a:pt x="90" y="272"/>
                  <a:pt x="84" y="264"/>
                </a:cubicBezTo>
                <a:cubicBezTo>
                  <a:pt x="70" y="246"/>
                  <a:pt x="47" y="242"/>
                  <a:pt x="27" y="236"/>
                </a:cubicBezTo>
                <a:cubicBezTo>
                  <a:pt x="0" y="152"/>
                  <a:pt x="71" y="108"/>
                  <a:pt x="122" y="56"/>
                </a:cubicBezTo>
                <a:cubicBezTo>
                  <a:pt x="109" y="19"/>
                  <a:pt x="109" y="37"/>
                  <a:pt x="122" y="0"/>
                </a:cubicBezTo>
                <a:close/>
              </a:path>
            </a:pathLst>
          </a:custGeom>
          <a:solidFill>
            <a:schemeClr val="hlink"/>
          </a:solidFill>
          <a:ln w="9525">
            <a:solidFill>
              <a:srgbClr val="000000"/>
            </a:solidFill>
            <a:round/>
            <a:headEnd/>
            <a:tailEnd/>
          </a:ln>
        </p:spPr>
        <p:txBody>
          <a:bodyPr/>
          <a:lstStyle/>
          <a:p>
            <a:endParaRPr lang="en-US"/>
          </a:p>
        </p:txBody>
      </p:sp>
      <p:sp>
        <p:nvSpPr>
          <p:cNvPr id="95237" name="Freeform 7"/>
          <p:cNvSpPr>
            <a:spLocks/>
          </p:cNvSpPr>
          <p:nvPr/>
        </p:nvSpPr>
        <p:spPr bwMode="auto">
          <a:xfrm rot="2949118">
            <a:off x="2701608" y="609601"/>
            <a:ext cx="1287463" cy="1712913"/>
          </a:xfrm>
          <a:custGeom>
            <a:avLst/>
            <a:gdLst>
              <a:gd name="T0" fmla="*/ 78490 w 1099"/>
              <a:gd name="T1" fmla="*/ 403225 h 830"/>
              <a:gd name="T2" fmla="*/ 502567 w 1099"/>
              <a:gd name="T3" fmla="*/ 73025 h 830"/>
              <a:gd name="T4" fmla="*/ 967647 w 1099"/>
              <a:gd name="T5" fmla="*/ 58738 h 830"/>
              <a:gd name="T6" fmla="*/ 1055509 w 1099"/>
              <a:gd name="T7" fmla="*/ 88900 h 830"/>
              <a:gd name="T8" fmla="*/ 1122283 w 1099"/>
              <a:gd name="T9" fmla="*/ 133350 h 830"/>
              <a:gd name="T10" fmla="*/ 1187886 w 1099"/>
              <a:gd name="T11" fmla="*/ 193675 h 830"/>
              <a:gd name="T12" fmla="*/ 1244118 w 1099"/>
              <a:gd name="T13" fmla="*/ 328613 h 830"/>
              <a:gd name="T14" fmla="*/ 1287463 w 1099"/>
              <a:gd name="T15" fmla="*/ 477838 h 830"/>
              <a:gd name="T16" fmla="*/ 1244118 w 1099"/>
              <a:gd name="T17" fmla="*/ 1003300 h 830"/>
              <a:gd name="T18" fmla="*/ 1210145 w 1099"/>
              <a:gd name="T19" fmla="*/ 1108075 h 830"/>
              <a:gd name="T20" fmla="*/ 1088310 w 1099"/>
              <a:gd name="T21" fmla="*/ 1168400 h 830"/>
              <a:gd name="T22" fmla="*/ 1022707 w 1099"/>
              <a:gd name="T23" fmla="*/ 1196975 h 830"/>
              <a:gd name="T24" fmla="*/ 756780 w 1099"/>
              <a:gd name="T25" fmla="*/ 1317625 h 830"/>
              <a:gd name="T26" fmla="*/ 591600 w 1099"/>
              <a:gd name="T27" fmla="*/ 1303338 h 830"/>
              <a:gd name="T28" fmla="*/ 513111 w 1099"/>
              <a:gd name="T29" fmla="*/ 1257300 h 830"/>
              <a:gd name="T30" fmla="*/ 435793 w 1099"/>
              <a:gd name="T31" fmla="*/ 1243013 h 830"/>
              <a:gd name="T32" fmla="*/ 347931 w 1099"/>
              <a:gd name="T33" fmla="*/ 1212850 h 830"/>
              <a:gd name="T34" fmla="*/ 281157 w 1099"/>
              <a:gd name="T35" fmla="*/ 1182688 h 830"/>
              <a:gd name="T36" fmla="*/ 126520 w 1099"/>
              <a:gd name="T37" fmla="*/ 1062038 h 830"/>
              <a:gd name="T38" fmla="*/ 15229 w 1099"/>
              <a:gd name="T39" fmla="*/ 777875 h 830"/>
              <a:gd name="T40" fmla="*/ 15229 w 1099"/>
              <a:gd name="T41" fmla="*/ 523875 h 830"/>
              <a:gd name="T42" fmla="*/ 37488 w 1099"/>
              <a:gd name="T43" fmla="*/ 403225 h 830"/>
              <a:gd name="T44" fmla="*/ 78490 w 1099"/>
              <a:gd name="T45" fmla="*/ 403225 h 8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9"/>
              <a:gd name="T70" fmla="*/ 0 h 830"/>
              <a:gd name="T71" fmla="*/ 1099 w 1099"/>
              <a:gd name="T72" fmla="*/ 830 h 8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9" h="830">
                <a:moveTo>
                  <a:pt x="67" y="254"/>
                </a:moveTo>
                <a:cubicBezTo>
                  <a:pt x="117" y="107"/>
                  <a:pt x="295" y="66"/>
                  <a:pt x="429" y="46"/>
                </a:cubicBezTo>
                <a:cubicBezTo>
                  <a:pt x="571" y="0"/>
                  <a:pt x="610" y="30"/>
                  <a:pt x="826" y="37"/>
                </a:cubicBezTo>
                <a:cubicBezTo>
                  <a:pt x="851" y="43"/>
                  <a:pt x="876" y="50"/>
                  <a:pt x="901" y="56"/>
                </a:cubicBezTo>
                <a:cubicBezTo>
                  <a:pt x="922" y="61"/>
                  <a:pt x="938" y="78"/>
                  <a:pt x="958" y="84"/>
                </a:cubicBezTo>
                <a:cubicBezTo>
                  <a:pt x="977" y="97"/>
                  <a:pt x="1001" y="103"/>
                  <a:pt x="1014" y="122"/>
                </a:cubicBezTo>
                <a:cubicBezTo>
                  <a:pt x="1033" y="150"/>
                  <a:pt x="1043" y="179"/>
                  <a:pt x="1062" y="207"/>
                </a:cubicBezTo>
                <a:cubicBezTo>
                  <a:pt x="1072" y="240"/>
                  <a:pt x="1089" y="268"/>
                  <a:pt x="1099" y="301"/>
                </a:cubicBezTo>
                <a:cubicBezTo>
                  <a:pt x="1088" y="409"/>
                  <a:pt x="1079" y="524"/>
                  <a:pt x="1062" y="632"/>
                </a:cubicBezTo>
                <a:cubicBezTo>
                  <a:pt x="1060" y="643"/>
                  <a:pt x="1038" y="695"/>
                  <a:pt x="1033" y="698"/>
                </a:cubicBezTo>
                <a:cubicBezTo>
                  <a:pt x="1002" y="717"/>
                  <a:pt x="964" y="724"/>
                  <a:pt x="929" y="736"/>
                </a:cubicBezTo>
                <a:cubicBezTo>
                  <a:pt x="910" y="742"/>
                  <a:pt x="873" y="754"/>
                  <a:pt x="873" y="754"/>
                </a:cubicBezTo>
                <a:cubicBezTo>
                  <a:pt x="808" y="803"/>
                  <a:pt x="726" y="819"/>
                  <a:pt x="646" y="830"/>
                </a:cubicBezTo>
                <a:cubicBezTo>
                  <a:pt x="599" y="827"/>
                  <a:pt x="552" y="826"/>
                  <a:pt x="505" y="821"/>
                </a:cubicBezTo>
                <a:cubicBezTo>
                  <a:pt x="475" y="818"/>
                  <a:pt x="467" y="800"/>
                  <a:pt x="438" y="792"/>
                </a:cubicBezTo>
                <a:cubicBezTo>
                  <a:pt x="417" y="786"/>
                  <a:pt x="394" y="787"/>
                  <a:pt x="372" y="783"/>
                </a:cubicBezTo>
                <a:cubicBezTo>
                  <a:pt x="347" y="778"/>
                  <a:pt x="322" y="771"/>
                  <a:pt x="297" y="764"/>
                </a:cubicBezTo>
                <a:cubicBezTo>
                  <a:pt x="278" y="758"/>
                  <a:pt x="240" y="745"/>
                  <a:pt x="240" y="745"/>
                </a:cubicBezTo>
                <a:cubicBezTo>
                  <a:pt x="201" y="706"/>
                  <a:pt x="149" y="704"/>
                  <a:pt x="108" y="669"/>
                </a:cubicBezTo>
                <a:cubicBezTo>
                  <a:pt x="52" y="622"/>
                  <a:pt x="36" y="555"/>
                  <a:pt x="13" y="490"/>
                </a:cubicBezTo>
                <a:cubicBezTo>
                  <a:pt x="1" y="404"/>
                  <a:pt x="0" y="430"/>
                  <a:pt x="13" y="330"/>
                </a:cubicBezTo>
                <a:cubicBezTo>
                  <a:pt x="14" y="323"/>
                  <a:pt x="27" y="257"/>
                  <a:pt x="32" y="254"/>
                </a:cubicBezTo>
                <a:cubicBezTo>
                  <a:pt x="42" y="248"/>
                  <a:pt x="55" y="254"/>
                  <a:pt x="67" y="254"/>
                </a:cubicBezTo>
                <a:close/>
              </a:path>
            </a:pathLst>
          </a:custGeom>
          <a:solidFill>
            <a:srgbClr val="996633"/>
          </a:solidFill>
          <a:ln w="28575">
            <a:solidFill>
              <a:srgbClr val="000000"/>
            </a:solidFill>
            <a:round/>
            <a:headEnd/>
            <a:tailEnd/>
          </a:ln>
        </p:spPr>
        <p:txBody>
          <a:bodyPr/>
          <a:lstStyle/>
          <a:p>
            <a:endParaRPr lang="en-US"/>
          </a:p>
        </p:txBody>
      </p:sp>
      <p:grpSp>
        <p:nvGrpSpPr>
          <p:cNvPr id="3" name="Group 8"/>
          <p:cNvGrpSpPr>
            <a:grpSpLocks/>
          </p:cNvGrpSpPr>
          <p:nvPr/>
        </p:nvGrpSpPr>
        <p:grpSpPr bwMode="auto">
          <a:xfrm>
            <a:off x="5745480" y="3048000"/>
            <a:ext cx="495300" cy="304800"/>
            <a:chOff x="3072" y="1776"/>
            <a:chExt cx="240" cy="192"/>
          </a:xfrm>
        </p:grpSpPr>
        <p:sp>
          <p:nvSpPr>
            <p:cNvPr id="95299" name="Rectangle 9"/>
            <p:cNvSpPr>
              <a:spLocks noChangeArrowheads="1"/>
            </p:cNvSpPr>
            <p:nvPr/>
          </p:nvSpPr>
          <p:spPr bwMode="auto">
            <a:xfrm>
              <a:off x="3120" y="1824"/>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95300" name="AutoShape 10"/>
            <p:cNvSpPr>
              <a:spLocks noChangeArrowheads="1"/>
            </p:cNvSpPr>
            <p:nvPr/>
          </p:nvSpPr>
          <p:spPr bwMode="auto">
            <a:xfrm>
              <a:off x="3072" y="1776"/>
              <a:ext cx="240" cy="9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grpSp>
      <p:grpSp>
        <p:nvGrpSpPr>
          <p:cNvPr id="4" name="Group 11"/>
          <p:cNvGrpSpPr>
            <a:grpSpLocks/>
          </p:cNvGrpSpPr>
          <p:nvPr/>
        </p:nvGrpSpPr>
        <p:grpSpPr bwMode="auto">
          <a:xfrm>
            <a:off x="6835140" y="3200400"/>
            <a:ext cx="495300" cy="304800"/>
            <a:chOff x="3072" y="1776"/>
            <a:chExt cx="240" cy="192"/>
          </a:xfrm>
        </p:grpSpPr>
        <p:sp>
          <p:nvSpPr>
            <p:cNvPr id="95297" name="Rectangle 12"/>
            <p:cNvSpPr>
              <a:spLocks noChangeArrowheads="1"/>
            </p:cNvSpPr>
            <p:nvPr/>
          </p:nvSpPr>
          <p:spPr bwMode="auto">
            <a:xfrm>
              <a:off x="3120" y="1824"/>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95298" name="AutoShape 13"/>
            <p:cNvSpPr>
              <a:spLocks noChangeArrowheads="1"/>
            </p:cNvSpPr>
            <p:nvPr/>
          </p:nvSpPr>
          <p:spPr bwMode="auto">
            <a:xfrm>
              <a:off x="3072" y="1776"/>
              <a:ext cx="240" cy="9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grpSp>
      <p:grpSp>
        <p:nvGrpSpPr>
          <p:cNvPr id="5" name="Group 14"/>
          <p:cNvGrpSpPr>
            <a:grpSpLocks/>
          </p:cNvGrpSpPr>
          <p:nvPr/>
        </p:nvGrpSpPr>
        <p:grpSpPr bwMode="auto">
          <a:xfrm>
            <a:off x="5943600" y="3124200"/>
            <a:ext cx="495300" cy="304800"/>
            <a:chOff x="3072" y="1776"/>
            <a:chExt cx="240" cy="192"/>
          </a:xfrm>
        </p:grpSpPr>
        <p:sp>
          <p:nvSpPr>
            <p:cNvPr id="95295" name="Rectangle 15"/>
            <p:cNvSpPr>
              <a:spLocks noChangeArrowheads="1"/>
            </p:cNvSpPr>
            <p:nvPr/>
          </p:nvSpPr>
          <p:spPr bwMode="auto">
            <a:xfrm>
              <a:off x="3120" y="1824"/>
              <a:ext cx="144"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5296" name="AutoShape 16"/>
            <p:cNvSpPr>
              <a:spLocks noChangeArrowheads="1"/>
            </p:cNvSpPr>
            <p:nvPr/>
          </p:nvSpPr>
          <p:spPr bwMode="auto">
            <a:xfrm>
              <a:off x="3072" y="1776"/>
              <a:ext cx="240" cy="96"/>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grpSp>
      <p:grpSp>
        <p:nvGrpSpPr>
          <p:cNvPr id="6" name="Group 18"/>
          <p:cNvGrpSpPr>
            <a:grpSpLocks/>
          </p:cNvGrpSpPr>
          <p:nvPr/>
        </p:nvGrpSpPr>
        <p:grpSpPr bwMode="auto">
          <a:xfrm>
            <a:off x="495300" y="2819400"/>
            <a:ext cx="495300" cy="304800"/>
            <a:chOff x="3072" y="1776"/>
            <a:chExt cx="240" cy="192"/>
          </a:xfrm>
        </p:grpSpPr>
        <p:sp>
          <p:nvSpPr>
            <p:cNvPr id="95293" name="Rectangle 19"/>
            <p:cNvSpPr>
              <a:spLocks noChangeArrowheads="1"/>
            </p:cNvSpPr>
            <p:nvPr/>
          </p:nvSpPr>
          <p:spPr bwMode="auto">
            <a:xfrm>
              <a:off x="3120" y="1824"/>
              <a:ext cx="144" cy="144"/>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95294" name="AutoShape 20"/>
            <p:cNvSpPr>
              <a:spLocks noChangeArrowheads="1"/>
            </p:cNvSpPr>
            <p:nvPr/>
          </p:nvSpPr>
          <p:spPr bwMode="auto">
            <a:xfrm>
              <a:off x="3072" y="1776"/>
              <a:ext cx="240" cy="96"/>
            </a:xfrm>
            <a:prstGeom prst="triangle">
              <a:avLst>
                <a:gd name="adj" fmla="val 50000"/>
              </a:avLst>
            </a:prstGeom>
            <a:solidFill>
              <a:srgbClr val="00CC00"/>
            </a:solidFill>
            <a:ln w="9525">
              <a:solidFill>
                <a:schemeClr val="tx1"/>
              </a:solidFill>
              <a:miter lim="800000"/>
              <a:headEnd/>
              <a:tailEnd/>
            </a:ln>
          </p:spPr>
          <p:txBody>
            <a:bodyPr wrap="none" anchor="ctr"/>
            <a:lstStyle/>
            <a:p>
              <a:endParaRPr lang="en-US"/>
            </a:p>
          </p:txBody>
        </p:sp>
      </p:grpSp>
      <p:grpSp>
        <p:nvGrpSpPr>
          <p:cNvPr id="7" name="Group 21"/>
          <p:cNvGrpSpPr>
            <a:grpSpLocks/>
          </p:cNvGrpSpPr>
          <p:nvPr/>
        </p:nvGrpSpPr>
        <p:grpSpPr bwMode="auto">
          <a:xfrm>
            <a:off x="0" y="3124200"/>
            <a:ext cx="495300" cy="304800"/>
            <a:chOff x="3072" y="1776"/>
            <a:chExt cx="240" cy="192"/>
          </a:xfrm>
        </p:grpSpPr>
        <p:sp>
          <p:nvSpPr>
            <p:cNvPr id="95291" name="Rectangle 22"/>
            <p:cNvSpPr>
              <a:spLocks noChangeArrowheads="1"/>
            </p:cNvSpPr>
            <p:nvPr/>
          </p:nvSpPr>
          <p:spPr bwMode="auto">
            <a:xfrm>
              <a:off x="3120" y="1824"/>
              <a:ext cx="144" cy="144"/>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95292" name="AutoShape 23"/>
            <p:cNvSpPr>
              <a:spLocks noChangeArrowheads="1"/>
            </p:cNvSpPr>
            <p:nvPr/>
          </p:nvSpPr>
          <p:spPr bwMode="auto">
            <a:xfrm>
              <a:off x="3072" y="1776"/>
              <a:ext cx="240" cy="96"/>
            </a:xfrm>
            <a:prstGeom prst="triangle">
              <a:avLst>
                <a:gd name="adj" fmla="val 50000"/>
              </a:avLst>
            </a:prstGeom>
            <a:solidFill>
              <a:srgbClr val="00CC00"/>
            </a:solidFill>
            <a:ln w="9525">
              <a:solidFill>
                <a:schemeClr val="tx1"/>
              </a:solidFill>
              <a:miter lim="800000"/>
              <a:headEnd/>
              <a:tailEnd/>
            </a:ln>
          </p:spPr>
          <p:txBody>
            <a:bodyPr wrap="none" anchor="ctr"/>
            <a:lstStyle/>
            <a:p>
              <a:endParaRPr lang="en-US"/>
            </a:p>
          </p:txBody>
        </p:sp>
      </p:grpSp>
      <p:grpSp>
        <p:nvGrpSpPr>
          <p:cNvPr id="8" name="Group 24"/>
          <p:cNvGrpSpPr>
            <a:grpSpLocks/>
          </p:cNvGrpSpPr>
          <p:nvPr/>
        </p:nvGrpSpPr>
        <p:grpSpPr bwMode="auto">
          <a:xfrm>
            <a:off x="297180" y="2895600"/>
            <a:ext cx="495300" cy="304800"/>
            <a:chOff x="3072" y="1776"/>
            <a:chExt cx="240" cy="192"/>
          </a:xfrm>
        </p:grpSpPr>
        <p:sp>
          <p:nvSpPr>
            <p:cNvPr id="95289" name="Rectangle 25"/>
            <p:cNvSpPr>
              <a:spLocks noChangeArrowheads="1"/>
            </p:cNvSpPr>
            <p:nvPr/>
          </p:nvSpPr>
          <p:spPr bwMode="auto">
            <a:xfrm>
              <a:off x="3120" y="1824"/>
              <a:ext cx="144" cy="144"/>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95290" name="AutoShape 26"/>
            <p:cNvSpPr>
              <a:spLocks noChangeArrowheads="1"/>
            </p:cNvSpPr>
            <p:nvPr/>
          </p:nvSpPr>
          <p:spPr bwMode="auto">
            <a:xfrm>
              <a:off x="3072" y="1776"/>
              <a:ext cx="240" cy="96"/>
            </a:xfrm>
            <a:prstGeom prst="triangle">
              <a:avLst>
                <a:gd name="adj" fmla="val 50000"/>
              </a:avLst>
            </a:prstGeom>
            <a:solidFill>
              <a:srgbClr val="00CC00"/>
            </a:solidFill>
            <a:ln w="9525">
              <a:solidFill>
                <a:schemeClr val="tx1"/>
              </a:solidFill>
              <a:miter lim="800000"/>
              <a:headEnd/>
              <a:tailEnd/>
            </a:ln>
          </p:spPr>
          <p:txBody>
            <a:bodyPr wrap="none" anchor="ctr"/>
            <a:lstStyle/>
            <a:p>
              <a:endParaRPr lang="en-US"/>
            </a:p>
          </p:txBody>
        </p:sp>
      </p:grpSp>
      <p:sp>
        <p:nvSpPr>
          <p:cNvPr id="95245" name="Freeform 27"/>
          <p:cNvSpPr>
            <a:spLocks/>
          </p:cNvSpPr>
          <p:nvPr/>
        </p:nvSpPr>
        <p:spPr bwMode="auto">
          <a:xfrm>
            <a:off x="3444399" y="2178052"/>
            <a:ext cx="2796381" cy="4073525"/>
          </a:xfrm>
          <a:custGeom>
            <a:avLst/>
            <a:gdLst>
              <a:gd name="T0" fmla="*/ 22225 w 1355"/>
              <a:gd name="T1" fmla="*/ 11112 h 2566"/>
              <a:gd name="T2" fmla="*/ 112712 w 1355"/>
              <a:gd name="T3" fmla="*/ 55563 h 2566"/>
              <a:gd name="T4" fmla="*/ 263525 w 1355"/>
              <a:gd name="T5" fmla="*/ 100012 h 2566"/>
              <a:gd name="T6" fmla="*/ 427037 w 1355"/>
              <a:gd name="T7" fmla="*/ 250825 h 2566"/>
              <a:gd name="T8" fmla="*/ 473075 w 1355"/>
              <a:gd name="T9" fmla="*/ 339725 h 2566"/>
              <a:gd name="T10" fmla="*/ 533400 w 1355"/>
              <a:gd name="T11" fmla="*/ 520700 h 2566"/>
              <a:gd name="T12" fmla="*/ 442912 w 1355"/>
              <a:gd name="T13" fmla="*/ 1435100 h 2566"/>
              <a:gd name="T14" fmla="*/ 473075 w 1355"/>
              <a:gd name="T15" fmla="*/ 1584325 h 2566"/>
              <a:gd name="T16" fmla="*/ 847725 w 1355"/>
              <a:gd name="T17" fmla="*/ 1674813 h 2566"/>
              <a:gd name="T18" fmla="*/ 996950 w 1355"/>
              <a:gd name="T19" fmla="*/ 1763713 h 2566"/>
              <a:gd name="T20" fmla="*/ 1087437 w 1355"/>
              <a:gd name="T21" fmla="*/ 1793875 h 2566"/>
              <a:gd name="T22" fmla="*/ 1192212 w 1355"/>
              <a:gd name="T23" fmla="*/ 1854200 h 2566"/>
              <a:gd name="T24" fmla="*/ 1282700 w 1355"/>
              <a:gd name="T25" fmla="*/ 2033588 h 2566"/>
              <a:gd name="T26" fmla="*/ 1341437 w 1355"/>
              <a:gd name="T27" fmla="*/ 2319337 h 2566"/>
              <a:gd name="T28" fmla="*/ 1401762 w 1355"/>
              <a:gd name="T29" fmla="*/ 2573337 h 2566"/>
              <a:gd name="T30" fmla="*/ 1522412 w 1355"/>
              <a:gd name="T31" fmla="*/ 2933700 h 2566"/>
              <a:gd name="T32" fmla="*/ 1597024 w 1355"/>
              <a:gd name="T33" fmla="*/ 3203575 h 2566"/>
              <a:gd name="T34" fmla="*/ 1657350 w 1355"/>
              <a:gd name="T35" fmla="*/ 3457575 h 2566"/>
              <a:gd name="T36" fmla="*/ 1641475 w 1355"/>
              <a:gd name="T37" fmla="*/ 3803650 h 2566"/>
              <a:gd name="T38" fmla="*/ 2046287 w 1355"/>
              <a:gd name="T39" fmla="*/ 3878263 h 2566"/>
              <a:gd name="T40" fmla="*/ 2151062 w 1355"/>
              <a:gd name="T41" fmla="*/ 4073525 h 25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5"/>
              <a:gd name="T64" fmla="*/ 0 h 2566"/>
              <a:gd name="T65" fmla="*/ 1355 w 1355"/>
              <a:gd name="T66" fmla="*/ 2566 h 25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5" h="2566">
                <a:moveTo>
                  <a:pt x="14" y="7"/>
                </a:moveTo>
                <a:cubicBezTo>
                  <a:pt x="85" y="29"/>
                  <a:pt x="0" y="0"/>
                  <a:pt x="71" y="35"/>
                </a:cubicBezTo>
                <a:cubicBezTo>
                  <a:pt x="100" y="49"/>
                  <a:pt x="135" y="54"/>
                  <a:pt x="166" y="63"/>
                </a:cubicBezTo>
                <a:cubicBezTo>
                  <a:pt x="192" y="104"/>
                  <a:pt x="235" y="123"/>
                  <a:pt x="269" y="158"/>
                </a:cubicBezTo>
                <a:cubicBezTo>
                  <a:pt x="276" y="178"/>
                  <a:pt x="291" y="194"/>
                  <a:pt x="298" y="214"/>
                </a:cubicBezTo>
                <a:cubicBezTo>
                  <a:pt x="314" y="264"/>
                  <a:pt x="308" y="285"/>
                  <a:pt x="336" y="328"/>
                </a:cubicBezTo>
                <a:cubicBezTo>
                  <a:pt x="330" y="564"/>
                  <a:pt x="341" y="705"/>
                  <a:pt x="279" y="904"/>
                </a:cubicBezTo>
                <a:cubicBezTo>
                  <a:pt x="279" y="906"/>
                  <a:pt x="285" y="982"/>
                  <a:pt x="298" y="998"/>
                </a:cubicBezTo>
                <a:cubicBezTo>
                  <a:pt x="333" y="1041"/>
                  <a:pt x="490" y="1050"/>
                  <a:pt x="534" y="1055"/>
                </a:cubicBezTo>
                <a:cubicBezTo>
                  <a:pt x="592" y="1084"/>
                  <a:pt x="560" y="1066"/>
                  <a:pt x="628" y="1111"/>
                </a:cubicBezTo>
                <a:cubicBezTo>
                  <a:pt x="645" y="1122"/>
                  <a:pt x="666" y="1123"/>
                  <a:pt x="685" y="1130"/>
                </a:cubicBezTo>
                <a:cubicBezTo>
                  <a:pt x="716" y="1142"/>
                  <a:pt x="725" y="1150"/>
                  <a:pt x="751" y="1168"/>
                </a:cubicBezTo>
                <a:cubicBezTo>
                  <a:pt x="774" y="1202"/>
                  <a:pt x="794" y="1242"/>
                  <a:pt x="808" y="1281"/>
                </a:cubicBezTo>
                <a:cubicBezTo>
                  <a:pt x="816" y="1343"/>
                  <a:pt x="837" y="1400"/>
                  <a:pt x="845" y="1461"/>
                </a:cubicBezTo>
                <a:cubicBezTo>
                  <a:pt x="855" y="1537"/>
                  <a:pt x="852" y="1560"/>
                  <a:pt x="883" y="1621"/>
                </a:cubicBezTo>
                <a:cubicBezTo>
                  <a:pt x="898" y="1688"/>
                  <a:pt x="906" y="1796"/>
                  <a:pt x="959" y="1848"/>
                </a:cubicBezTo>
                <a:cubicBezTo>
                  <a:pt x="966" y="1908"/>
                  <a:pt x="972" y="1967"/>
                  <a:pt x="1006" y="2018"/>
                </a:cubicBezTo>
                <a:cubicBezTo>
                  <a:pt x="1019" y="2071"/>
                  <a:pt x="1030" y="2125"/>
                  <a:pt x="1044" y="2178"/>
                </a:cubicBezTo>
                <a:cubicBezTo>
                  <a:pt x="1053" y="2254"/>
                  <a:pt x="1054" y="2322"/>
                  <a:pt x="1034" y="2396"/>
                </a:cubicBezTo>
                <a:cubicBezTo>
                  <a:pt x="1117" y="2428"/>
                  <a:pt x="1205" y="2413"/>
                  <a:pt x="1289" y="2443"/>
                </a:cubicBezTo>
                <a:cubicBezTo>
                  <a:pt x="1302" y="2480"/>
                  <a:pt x="1329" y="2537"/>
                  <a:pt x="1355" y="2566"/>
                </a:cubicBezTo>
              </a:path>
            </a:pathLst>
          </a:custGeom>
          <a:noFill/>
          <a:ln w="38100">
            <a:solidFill>
              <a:srgbClr val="996633"/>
            </a:solidFill>
            <a:round/>
            <a:headEnd/>
            <a:tailEnd/>
          </a:ln>
        </p:spPr>
        <p:txBody>
          <a:bodyPr/>
          <a:lstStyle/>
          <a:p>
            <a:endParaRPr lang="en-US"/>
          </a:p>
        </p:txBody>
      </p:sp>
      <p:grpSp>
        <p:nvGrpSpPr>
          <p:cNvPr id="9" name="Group 28"/>
          <p:cNvGrpSpPr>
            <a:grpSpLocks/>
          </p:cNvGrpSpPr>
          <p:nvPr/>
        </p:nvGrpSpPr>
        <p:grpSpPr bwMode="auto">
          <a:xfrm>
            <a:off x="4655820" y="3733800"/>
            <a:ext cx="495300" cy="304800"/>
            <a:chOff x="3072" y="1776"/>
            <a:chExt cx="240" cy="192"/>
          </a:xfrm>
        </p:grpSpPr>
        <p:sp>
          <p:nvSpPr>
            <p:cNvPr id="95287" name="Rectangle 29"/>
            <p:cNvSpPr>
              <a:spLocks noChangeArrowheads="1"/>
            </p:cNvSpPr>
            <p:nvPr/>
          </p:nvSpPr>
          <p:spPr bwMode="auto">
            <a:xfrm>
              <a:off x="3120" y="1824"/>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95288" name="AutoShape 30"/>
            <p:cNvSpPr>
              <a:spLocks noChangeArrowheads="1"/>
            </p:cNvSpPr>
            <p:nvPr/>
          </p:nvSpPr>
          <p:spPr bwMode="auto">
            <a:xfrm>
              <a:off x="3072" y="1776"/>
              <a:ext cx="240" cy="9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grpSp>
      <p:grpSp>
        <p:nvGrpSpPr>
          <p:cNvPr id="10" name="Group 31"/>
          <p:cNvGrpSpPr>
            <a:grpSpLocks/>
          </p:cNvGrpSpPr>
          <p:nvPr/>
        </p:nvGrpSpPr>
        <p:grpSpPr bwMode="auto">
          <a:xfrm>
            <a:off x="3764280" y="3505200"/>
            <a:ext cx="495300" cy="304800"/>
            <a:chOff x="3072" y="1776"/>
            <a:chExt cx="240" cy="192"/>
          </a:xfrm>
        </p:grpSpPr>
        <p:sp>
          <p:nvSpPr>
            <p:cNvPr id="95285" name="Rectangle 32"/>
            <p:cNvSpPr>
              <a:spLocks noChangeArrowheads="1"/>
            </p:cNvSpPr>
            <p:nvPr/>
          </p:nvSpPr>
          <p:spPr bwMode="auto">
            <a:xfrm>
              <a:off x="3120" y="1824"/>
              <a:ext cx="144"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5286" name="AutoShape 33"/>
            <p:cNvSpPr>
              <a:spLocks noChangeArrowheads="1"/>
            </p:cNvSpPr>
            <p:nvPr/>
          </p:nvSpPr>
          <p:spPr bwMode="auto">
            <a:xfrm>
              <a:off x="3072" y="1776"/>
              <a:ext cx="240" cy="96"/>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grpSp>
      <p:grpSp>
        <p:nvGrpSpPr>
          <p:cNvPr id="11" name="Group 34"/>
          <p:cNvGrpSpPr>
            <a:grpSpLocks/>
          </p:cNvGrpSpPr>
          <p:nvPr/>
        </p:nvGrpSpPr>
        <p:grpSpPr bwMode="auto">
          <a:xfrm>
            <a:off x="4160520" y="3810000"/>
            <a:ext cx="495300" cy="304800"/>
            <a:chOff x="3072" y="1776"/>
            <a:chExt cx="240" cy="192"/>
          </a:xfrm>
        </p:grpSpPr>
        <p:sp>
          <p:nvSpPr>
            <p:cNvPr id="95283" name="Rectangle 35" descr="Woven mat"/>
            <p:cNvSpPr>
              <a:spLocks noChangeArrowheads="1"/>
            </p:cNvSpPr>
            <p:nvPr/>
          </p:nvSpPr>
          <p:spPr bwMode="auto">
            <a:xfrm>
              <a:off x="3120" y="1824"/>
              <a:ext cx="144" cy="144"/>
            </a:xfrm>
            <a:prstGeom prst="rect">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5284" name="AutoShape 36" descr="Woven mat"/>
            <p:cNvSpPr>
              <a:spLocks noChangeArrowheads="1"/>
            </p:cNvSpPr>
            <p:nvPr/>
          </p:nvSpPr>
          <p:spPr bwMode="auto">
            <a:xfrm>
              <a:off x="3072" y="1776"/>
              <a:ext cx="240" cy="96"/>
            </a:xfrm>
            <a:prstGeom prst="triangle">
              <a:avLst>
                <a:gd name="adj" fmla="val 50000"/>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grpSp>
      <p:grpSp>
        <p:nvGrpSpPr>
          <p:cNvPr id="12" name="Group 37"/>
          <p:cNvGrpSpPr>
            <a:grpSpLocks/>
          </p:cNvGrpSpPr>
          <p:nvPr/>
        </p:nvGrpSpPr>
        <p:grpSpPr bwMode="auto">
          <a:xfrm>
            <a:off x="4061460" y="3429000"/>
            <a:ext cx="495300" cy="304800"/>
            <a:chOff x="3072" y="1776"/>
            <a:chExt cx="240" cy="192"/>
          </a:xfrm>
        </p:grpSpPr>
        <p:sp>
          <p:nvSpPr>
            <p:cNvPr id="95281" name="Rectangle 38" descr="Woven mat"/>
            <p:cNvSpPr>
              <a:spLocks noChangeArrowheads="1"/>
            </p:cNvSpPr>
            <p:nvPr/>
          </p:nvSpPr>
          <p:spPr bwMode="auto">
            <a:xfrm>
              <a:off x="3120" y="1824"/>
              <a:ext cx="144" cy="144"/>
            </a:xfrm>
            <a:prstGeom prst="rect">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5282" name="AutoShape 39" descr="Woven mat"/>
            <p:cNvSpPr>
              <a:spLocks noChangeArrowheads="1"/>
            </p:cNvSpPr>
            <p:nvPr/>
          </p:nvSpPr>
          <p:spPr bwMode="auto">
            <a:xfrm>
              <a:off x="3072" y="1776"/>
              <a:ext cx="240" cy="96"/>
            </a:xfrm>
            <a:prstGeom prst="triangle">
              <a:avLst>
                <a:gd name="adj" fmla="val 50000"/>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grpSp>
      <p:grpSp>
        <p:nvGrpSpPr>
          <p:cNvPr id="13" name="Group 40"/>
          <p:cNvGrpSpPr>
            <a:grpSpLocks/>
          </p:cNvGrpSpPr>
          <p:nvPr/>
        </p:nvGrpSpPr>
        <p:grpSpPr bwMode="auto">
          <a:xfrm>
            <a:off x="4358640" y="3505200"/>
            <a:ext cx="495300" cy="304800"/>
            <a:chOff x="3072" y="1776"/>
            <a:chExt cx="240" cy="192"/>
          </a:xfrm>
        </p:grpSpPr>
        <p:sp>
          <p:nvSpPr>
            <p:cNvPr id="95279" name="Rectangle 41"/>
            <p:cNvSpPr>
              <a:spLocks noChangeArrowheads="1"/>
            </p:cNvSpPr>
            <p:nvPr/>
          </p:nvSpPr>
          <p:spPr bwMode="auto">
            <a:xfrm>
              <a:off x="3120" y="1824"/>
              <a:ext cx="144"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5280" name="AutoShape 42"/>
            <p:cNvSpPr>
              <a:spLocks noChangeArrowheads="1"/>
            </p:cNvSpPr>
            <p:nvPr/>
          </p:nvSpPr>
          <p:spPr bwMode="auto">
            <a:xfrm>
              <a:off x="3072" y="1776"/>
              <a:ext cx="240" cy="96"/>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grpSp>
      <p:sp>
        <p:nvSpPr>
          <p:cNvPr id="775211" name="Picture 43" descr="yellow"/>
          <p:cNvSpPr>
            <a:spLocks noChangeAspect="1" noChangeArrowheads="1"/>
          </p:cNvSpPr>
          <p:nvPr/>
        </p:nvSpPr>
        <p:spPr bwMode="auto">
          <a:xfrm>
            <a:off x="2451735" y="152400"/>
            <a:ext cx="2402205" cy="1847850"/>
          </a:xfrm>
          <a:prstGeom prst="rect">
            <a:avLst/>
          </a:prstGeom>
          <a:noFill/>
          <a:ln w="9525">
            <a:noFill/>
            <a:miter lim="800000"/>
            <a:headEnd/>
            <a:tailEnd/>
          </a:ln>
        </p:spPr>
        <p:txBody>
          <a:bodyPr/>
          <a:lstStyle/>
          <a:p>
            <a:endParaRPr lang="en-US"/>
          </a:p>
        </p:txBody>
      </p:sp>
      <p:pic>
        <p:nvPicPr>
          <p:cNvPr id="775212" name="Picture 44" descr="EYEBALL"/>
          <p:cNvPicPr>
            <a:picLocks noChangeAspect="1" noChangeArrowheads="1" noCrop="1"/>
          </p:cNvPicPr>
          <p:nvPr/>
        </p:nvPicPr>
        <p:blipFill>
          <a:blip r:embed="rId3" cstate="print"/>
          <a:srcRect/>
          <a:stretch>
            <a:fillRect/>
          </a:stretch>
        </p:blipFill>
        <p:spPr bwMode="auto">
          <a:xfrm>
            <a:off x="2971800" y="2286000"/>
            <a:ext cx="891540" cy="514350"/>
          </a:xfrm>
          <a:prstGeom prst="rect">
            <a:avLst/>
          </a:prstGeom>
          <a:noFill/>
          <a:ln w="9525">
            <a:noFill/>
            <a:miter lim="800000"/>
            <a:headEnd/>
            <a:tailEnd/>
          </a:ln>
        </p:spPr>
      </p:pic>
      <p:sp>
        <p:nvSpPr>
          <p:cNvPr id="95254" name="Text Box 46"/>
          <p:cNvSpPr txBox="1">
            <a:spLocks noChangeArrowheads="1"/>
          </p:cNvSpPr>
          <p:nvPr/>
        </p:nvSpPr>
        <p:spPr bwMode="auto">
          <a:xfrm>
            <a:off x="3566161" y="4038602"/>
            <a:ext cx="1007007" cy="1015663"/>
          </a:xfrm>
          <a:prstGeom prst="rect">
            <a:avLst/>
          </a:prstGeom>
          <a:noFill/>
          <a:ln w="9525">
            <a:noFill/>
            <a:miter lim="800000"/>
            <a:headEnd/>
            <a:tailEnd/>
          </a:ln>
        </p:spPr>
        <p:txBody>
          <a:bodyPr wrap="none">
            <a:spAutoFit/>
          </a:bodyPr>
          <a:lstStyle/>
          <a:p>
            <a:r>
              <a:rPr lang="en-US" sz="6000" b="1">
                <a:solidFill>
                  <a:schemeClr val="bg1"/>
                </a:solidFill>
                <a:latin typeface="Times New Roman" pitchFamily="18" charset="0"/>
              </a:rPr>
              <a:t>B</a:t>
            </a:r>
            <a:r>
              <a:rPr lang="en-US" sz="1600" b="1">
                <a:solidFill>
                  <a:schemeClr val="bg1"/>
                </a:solidFill>
                <a:latin typeface="Times New Roman" pitchFamily="18" charset="0"/>
              </a:rPr>
              <a:t>ocil</a:t>
            </a:r>
          </a:p>
        </p:txBody>
      </p:sp>
      <p:sp>
        <p:nvSpPr>
          <p:cNvPr id="95255" name="Text Box 47"/>
          <p:cNvSpPr txBox="1">
            <a:spLocks noChangeArrowheads="1"/>
          </p:cNvSpPr>
          <p:nvPr/>
        </p:nvSpPr>
        <p:spPr bwMode="auto">
          <a:xfrm>
            <a:off x="6339840" y="3733802"/>
            <a:ext cx="1242648" cy="1015663"/>
          </a:xfrm>
          <a:prstGeom prst="rect">
            <a:avLst/>
          </a:prstGeom>
          <a:noFill/>
          <a:ln w="9525">
            <a:noFill/>
            <a:miter lim="800000"/>
            <a:headEnd/>
            <a:tailEnd/>
          </a:ln>
        </p:spPr>
        <p:txBody>
          <a:bodyPr wrap="none">
            <a:spAutoFit/>
          </a:bodyPr>
          <a:lstStyle/>
          <a:p>
            <a:r>
              <a:rPr lang="en-US" sz="6000" b="1">
                <a:solidFill>
                  <a:schemeClr val="bg1"/>
                </a:solidFill>
                <a:latin typeface="Times New Roman" pitchFamily="18" charset="0"/>
              </a:rPr>
              <a:t>C</a:t>
            </a:r>
            <a:r>
              <a:rPr lang="en-US" sz="1600" b="1">
                <a:solidFill>
                  <a:schemeClr val="bg1"/>
                </a:solidFill>
                <a:latin typeface="Times New Roman" pitchFamily="18" charset="0"/>
              </a:rPr>
              <a:t>agara</a:t>
            </a:r>
          </a:p>
        </p:txBody>
      </p:sp>
      <p:sp>
        <p:nvSpPr>
          <p:cNvPr id="775216" name="Rectangle 48"/>
          <p:cNvSpPr>
            <a:spLocks noChangeArrowheads="1"/>
          </p:cNvSpPr>
          <p:nvPr/>
        </p:nvSpPr>
        <p:spPr bwMode="auto">
          <a:xfrm>
            <a:off x="6238717" y="76202"/>
            <a:ext cx="5450363" cy="923925"/>
          </a:xfrm>
          <a:prstGeom prst="rect">
            <a:avLst/>
          </a:prstGeom>
          <a:solidFill>
            <a:srgbClr val="6699FF"/>
          </a:solidFill>
          <a:ln w="9525">
            <a:solidFill>
              <a:srgbClr val="F49101"/>
            </a:solidFill>
            <a:miter lim="800000"/>
            <a:headEnd/>
            <a:tailEnd/>
          </a:ln>
          <a:effectLst/>
        </p:spPr>
        <p:txBody>
          <a:bodyPr anchor="ctr"/>
          <a:lstStyle/>
          <a:p>
            <a:pPr algn="ctr">
              <a:defRPr/>
            </a:pPr>
            <a:r>
              <a:rPr lang="en-US" sz="3000" b="1" u="sng">
                <a:effectLst>
                  <a:outerShdw blurRad="38100" dist="38100" dir="2700000" algn="tl">
                    <a:srgbClr val="FFFFFF"/>
                  </a:outerShdw>
                </a:effectLst>
                <a:latin typeface="Times New Roman" pitchFamily="18" charset="0"/>
              </a:rPr>
              <a:t>R= H x V</a:t>
            </a:r>
            <a:r>
              <a:rPr lang="en-US" sz="3000" b="1">
                <a:effectLst>
                  <a:outerShdw blurRad="38100" dist="38100" dir="2700000" algn="tl">
                    <a:srgbClr val="FFFFFF"/>
                  </a:outerShdw>
                </a:effectLst>
                <a:latin typeface="Times New Roman" pitchFamily="18" charset="0"/>
              </a:rPr>
              <a:t> </a:t>
            </a:r>
            <a:br>
              <a:rPr lang="en-US" sz="3000" b="1">
                <a:effectLst>
                  <a:outerShdw blurRad="38100" dist="38100" dir="2700000" algn="tl">
                    <a:srgbClr val="FFFFFF"/>
                  </a:outerShdw>
                </a:effectLst>
                <a:latin typeface="Times New Roman" pitchFamily="18" charset="0"/>
              </a:rPr>
            </a:br>
            <a:r>
              <a:rPr lang="en-US" sz="3000" b="1">
                <a:effectLst>
                  <a:outerShdw blurRad="38100" dist="38100" dir="2700000" algn="tl">
                    <a:srgbClr val="FFFFFF"/>
                  </a:outerShdw>
                </a:effectLst>
                <a:latin typeface="Times New Roman" pitchFamily="18" charset="0"/>
              </a:rPr>
              <a:t>c </a:t>
            </a:r>
          </a:p>
        </p:txBody>
      </p:sp>
      <p:sp>
        <p:nvSpPr>
          <p:cNvPr id="95257" name="Freeform 49"/>
          <p:cNvSpPr>
            <a:spLocks/>
          </p:cNvSpPr>
          <p:nvPr/>
        </p:nvSpPr>
        <p:spPr bwMode="auto">
          <a:xfrm>
            <a:off x="1095853" y="2211390"/>
            <a:ext cx="1050448" cy="1309687"/>
          </a:xfrm>
          <a:custGeom>
            <a:avLst/>
            <a:gdLst>
              <a:gd name="T0" fmla="*/ 808037 w 509"/>
              <a:gd name="T1" fmla="*/ 0 h 825"/>
              <a:gd name="T2" fmla="*/ 739775 w 509"/>
              <a:gd name="T3" fmla="*/ 149225 h 825"/>
              <a:gd name="T4" fmla="*/ 671512 w 509"/>
              <a:gd name="T5" fmla="*/ 312737 h 825"/>
              <a:gd name="T6" fmla="*/ 561975 w 509"/>
              <a:gd name="T7" fmla="*/ 600075 h 825"/>
              <a:gd name="T8" fmla="*/ 276225 w 509"/>
              <a:gd name="T9" fmla="*/ 1036637 h 825"/>
              <a:gd name="T10" fmla="*/ 71437 w 509"/>
              <a:gd name="T11" fmla="*/ 1131887 h 825"/>
              <a:gd name="T12" fmla="*/ 17462 w 509"/>
              <a:gd name="T13" fmla="*/ 1309687 h 825"/>
              <a:gd name="T14" fmla="*/ 0 60000 65536"/>
              <a:gd name="T15" fmla="*/ 0 60000 65536"/>
              <a:gd name="T16" fmla="*/ 0 60000 65536"/>
              <a:gd name="T17" fmla="*/ 0 60000 65536"/>
              <a:gd name="T18" fmla="*/ 0 60000 65536"/>
              <a:gd name="T19" fmla="*/ 0 60000 65536"/>
              <a:gd name="T20" fmla="*/ 0 60000 65536"/>
              <a:gd name="T21" fmla="*/ 0 w 509"/>
              <a:gd name="T22" fmla="*/ 0 h 825"/>
              <a:gd name="T23" fmla="*/ 509 w 509"/>
              <a:gd name="T24" fmla="*/ 825 h 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825">
                <a:moveTo>
                  <a:pt x="509" y="0"/>
                </a:moveTo>
                <a:cubicBezTo>
                  <a:pt x="460" y="15"/>
                  <a:pt x="476" y="43"/>
                  <a:pt x="466" y="94"/>
                </a:cubicBezTo>
                <a:cubicBezTo>
                  <a:pt x="459" y="132"/>
                  <a:pt x="444" y="166"/>
                  <a:pt x="423" y="197"/>
                </a:cubicBezTo>
                <a:cubicBezTo>
                  <a:pt x="405" y="255"/>
                  <a:pt x="389" y="328"/>
                  <a:pt x="354" y="378"/>
                </a:cubicBezTo>
                <a:cubicBezTo>
                  <a:pt x="327" y="492"/>
                  <a:pt x="298" y="610"/>
                  <a:pt x="174" y="653"/>
                </a:cubicBezTo>
                <a:cubicBezTo>
                  <a:pt x="133" y="684"/>
                  <a:pt x="90" y="690"/>
                  <a:pt x="45" y="713"/>
                </a:cubicBezTo>
                <a:cubicBezTo>
                  <a:pt x="0" y="782"/>
                  <a:pt x="11" y="744"/>
                  <a:pt x="11" y="825"/>
                </a:cubicBezTo>
              </a:path>
            </a:pathLst>
          </a:custGeom>
          <a:noFill/>
          <a:ln w="38100">
            <a:solidFill>
              <a:srgbClr val="996633"/>
            </a:solidFill>
            <a:round/>
            <a:headEnd/>
            <a:tailEnd/>
          </a:ln>
        </p:spPr>
        <p:txBody>
          <a:bodyPr/>
          <a:lstStyle/>
          <a:p>
            <a:endParaRPr lang="en-US"/>
          </a:p>
        </p:txBody>
      </p:sp>
      <p:grpSp>
        <p:nvGrpSpPr>
          <p:cNvPr id="14" name="Group 50"/>
          <p:cNvGrpSpPr>
            <a:grpSpLocks/>
          </p:cNvGrpSpPr>
          <p:nvPr/>
        </p:nvGrpSpPr>
        <p:grpSpPr bwMode="auto">
          <a:xfrm>
            <a:off x="1188720" y="2971800"/>
            <a:ext cx="495300" cy="304800"/>
            <a:chOff x="3072" y="1776"/>
            <a:chExt cx="240" cy="192"/>
          </a:xfrm>
        </p:grpSpPr>
        <p:sp>
          <p:nvSpPr>
            <p:cNvPr id="95277" name="Rectangle 51"/>
            <p:cNvSpPr>
              <a:spLocks noChangeArrowheads="1"/>
            </p:cNvSpPr>
            <p:nvPr/>
          </p:nvSpPr>
          <p:spPr bwMode="auto">
            <a:xfrm>
              <a:off x="3120" y="1824"/>
              <a:ext cx="144"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5278" name="AutoShape 52"/>
            <p:cNvSpPr>
              <a:spLocks noChangeArrowheads="1"/>
            </p:cNvSpPr>
            <p:nvPr/>
          </p:nvSpPr>
          <p:spPr bwMode="auto">
            <a:xfrm>
              <a:off x="3072" y="1776"/>
              <a:ext cx="240" cy="96"/>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grpSp>
      <p:grpSp>
        <p:nvGrpSpPr>
          <p:cNvPr id="15" name="Group 53"/>
          <p:cNvGrpSpPr>
            <a:grpSpLocks/>
          </p:cNvGrpSpPr>
          <p:nvPr/>
        </p:nvGrpSpPr>
        <p:grpSpPr bwMode="auto">
          <a:xfrm>
            <a:off x="1485900" y="2819400"/>
            <a:ext cx="495300" cy="304800"/>
            <a:chOff x="3072" y="1776"/>
            <a:chExt cx="240" cy="192"/>
          </a:xfrm>
        </p:grpSpPr>
        <p:sp>
          <p:nvSpPr>
            <p:cNvPr id="95275" name="Rectangle 54"/>
            <p:cNvSpPr>
              <a:spLocks noChangeArrowheads="1"/>
            </p:cNvSpPr>
            <p:nvPr/>
          </p:nvSpPr>
          <p:spPr bwMode="auto">
            <a:xfrm>
              <a:off x="3120" y="1824"/>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95276" name="AutoShape 55"/>
            <p:cNvSpPr>
              <a:spLocks noChangeArrowheads="1"/>
            </p:cNvSpPr>
            <p:nvPr/>
          </p:nvSpPr>
          <p:spPr bwMode="auto">
            <a:xfrm>
              <a:off x="3072" y="1776"/>
              <a:ext cx="240" cy="9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grpSp>
      <p:sp>
        <p:nvSpPr>
          <p:cNvPr id="775224" name="Freeform 56"/>
          <p:cNvSpPr>
            <a:spLocks/>
          </p:cNvSpPr>
          <p:nvPr/>
        </p:nvSpPr>
        <p:spPr bwMode="auto">
          <a:xfrm>
            <a:off x="1684020" y="3429000"/>
            <a:ext cx="2674620" cy="1371600"/>
          </a:xfrm>
          <a:custGeom>
            <a:avLst/>
            <a:gdLst>
              <a:gd name="T0" fmla="*/ 2057400 w 2160"/>
              <a:gd name="T1" fmla="*/ 42863 h 1536"/>
              <a:gd name="T2" fmla="*/ 1508760 w 2160"/>
              <a:gd name="T3" fmla="*/ 1200150 h 1536"/>
              <a:gd name="T4" fmla="*/ 594360 w 2160"/>
              <a:gd name="T5" fmla="*/ 1071563 h 1536"/>
              <a:gd name="T6" fmla="*/ 0 w 2160"/>
              <a:gd name="T7" fmla="*/ 0 h 1536"/>
              <a:gd name="T8" fmla="*/ 0 60000 65536"/>
              <a:gd name="T9" fmla="*/ 0 60000 65536"/>
              <a:gd name="T10" fmla="*/ 0 60000 65536"/>
              <a:gd name="T11" fmla="*/ 0 60000 65536"/>
              <a:gd name="T12" fmla="*/ 0 w 2160"/>
              <a:gd name="T13" fmla="*/ 0 h 1536"/>
              <a:gd name="T14" fmla="*/ 2160 w 2160"/>
              <a:gd name="T15" fmla="*/ 1536 h 1536"/>
            </a:gdLst>
            <a:ahLst/>
            <a:cxnLst>
              <a:cxn ang="T8">
                <a:pos x="T0" y="T1"/>
              </a:cxn>
              <a:cxn ang="T9">
                <a:pos x="T2" y="T3"/>
              </a:cxn>
              <a:cxn ang="T10">
                <a:pos x="T4" y="T5"/>
              </a:cxn>
              <a:cxn ang="T11">
                <a:pos x="T6" y="T7"/>
              </a:cxn>
            </a:cxnLst>
            <a:rect l="T12" t="T13" r="T14" b="T15"/>
            <a:pathLst>
              <a:path w="2160" h="1536">
                <a:moveTo>
                  <a:pt x="2160" y="48"/>
                </a:moveTo>
                <a:cubicBezTo>
                  <a:pt x="2000" y="600"/>
                  <a:pt x="1840" y="1152"/>
                  <a:pt x="1584" y="1344"/>
                </a:cubicBezTo>
                <a:cubicBezTo>
                  <a:pt x="1328" y="1536"/>
                  <a:pt x="888" y="1424"/>
                  <a:pt x="624" y="1200"/>
                </a:cubicBezTo>
                <a:cubicBezTo>
                  <a:pt x="360" y="976"/>
                  <a:pt x="104" y="200"/>
                  <a:pt x="0" y="0"/>
                </a:cubicBezTo>
              </a:path>
            </a:pathLst>
          </a:custGeom>
          <a:noFill/>
          <a:ln w="38100">
            <a:solidFill>
              <a:srgbClr val="000000"/>
            </a:solidFill>
            <a:prstDash val="sysDot"/>
            <a:round/>
            <a:headEnd/>
            <a:tailEnd type="triangle" w="med" len="med"/>
          </a:ln>
        </p:spPr>
        <p:txBody>
          <a:bodyPr/>
          <a:lstStyle/>
          <a:p>
            <a:endParaRPr lang="en-US"/>
          </a:p>
        </p:txBody>
      </p:sp>
      <p:sp>
        <p:nvSpPr>
          <p:cNvPr id="775225" name="Rectangle 57"/>
          <p:cNvSpPr>
            <a:spLocks noChangeArrowheads="1"/>
          </p:cNvSpPr>
          <p:nvPr/>
        </p:nvSpPr>
        <p:spPr bwMode="auto">
          <a:xfrm rot="5583940">
            <a:off x="3688080" y="2628901"/>
            <a:ext cx="152400" cy="990600"/>
          </a:xfrm>
          <a:prstGeom prst="rect">
            <a:avLst/>
          </a:prstGeom>
          <a:solidFill>
            <a:schemeClr val="accent1"/>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pic>
        <p:nvPicPr>
          <p:cNvPr id="775226" name="Picture 58" descr="drums_001"/>
          <p:cNvPicPr>
            <a:picLocks noChangeAspect="1" noChangeArrowheads="1" noCrop="1"/>
          </p:cNvPicPr>
          <p:nvPr/>
        </p:nvPicPr>
        <p:blipFill>
          <a:blip r:embed="rId4" cstate="print"/>
          <a:srcRect/>
          <a:stretch>
            <a:fillRect/>
          </a:stretch>
        </p:blipFill>
        <p:spPr bwMode="auto">
          <a:xfrm>
            <a:off x="3566160" y="2514600"/>
            <a:ext cx="891540" cy="685800"/>
          </a:xfrm>
          <a:prstGeom prst="rect">
            <a:avLst/>
          </a:prstGeom>
          <a:noFill/>
          <a:ln w="9525">
            <a:noFill/>
            <a:miter lim="800000"/>
            <a:headEnd/>
            <a:tailEnd/>
          </a:ln>
        </p:spPr>
      </p:pic>
      <p:grpSp>
        <p:nvGrpSpPr>
          <p:cNvPr id="16" name="Group 59"/>
          <p:cNvGrpSpPr>
            <a:grpSpLocks/>
          </p:cNvGrpSpPr>
          <p:nvPr/>
        </p:nvGrpSpPr>
        <p:grpSpPr bwMode="auto">
          <a:xfrm>
            <a:off x="5695950" y="3124200"/>
            <a:ext cx="495300" cy="304800"/>
            <a:chOff x="3072" y="1776"/>
            <a:chExt cx="240" cy="192"/>
          </a:xfrm>
        </p:grpSpPr>
        <p:sp>
          <p:nvSpPr>
            <p:cNvPr id="95273" name="Rectangle 60" descr="Woven mat"/>
            <p:cNvSpPr>
              <a:spLocks noChangeArrowheads="1"/>
            </p:cNvSpPr>
            <p:nvPr/>
          </p:nvSpPr>
          <p:spPr bwMode="auto">
            <a:xfrm>
              <a:off x="3120" y="1824"/>
              <a:ext cx="144" cy="144"/>
            </a:xfrm>
            <a:prstGeom prst="rect">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5274" name="AutoShape 61" descr="Woven mat"/>
            <p:cNvSpPr>
              <a:spLocks noChangeArrowheads="1"/>
            </p:cNvSpPr>
            <p:nvPr/>
          </p:nvSpPr>
          <p:spPr bwMode="auto">
            <a:xfrm>
              <a:off x="3072" y="1776"/>
              <a:ext cx="240" cy="96"/>
            </a:xfrm>
            <a:prstGeom prst="triangle">
              <a:avLst>
                <a:gd name="adj" fmla="val 50000"/>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grpSp>
      <p:grpSp>
        <p:nvGrpSpPr>
          <p:cNvPr id="17" name="Group 62"/>
          <p:cNvGrpSpPr>
            <a:grpSpLocks/>
          </p:cNvGrpSpPr>
          <p:nvPr/>
        </p:nvGrpSpPr>
        <p:grpSpPr bwMode="auto">
          <a:xfrm>
            <a:off x="6339840" y="3124200"/>
            <a:ext cx="495300" cy="457200"/>
            <a:chOff x="3072" y="1776"/>
            <a:chExt cx="240" cy="192"/>
          </a:xfrm>
        </p:grpSpPr>
        <p:sp>
          <p:nvSpPr>
            <p:cNvPr id="95271" name="Rectangle 63" descr="Woven mat"/>
            <p:cNvSpPr>
              <a:spLocks noChangeArrowheads="1"/>
            </p:cNvSpPr>
            <p:nvPr/>
          </p:nvSpPr>
          <p:spPr bwMode="auto">
            <a:xfrm>
              <a:off x="3120" y="1824"/>
              <a:ext cx="144" cy="144"/>
            </a:xfrm>
            <a:prstGeom prst="rect">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5272" name="AutoShape 64" descr="Woven mat"/>
            <p:cNvSpPr>
              <a:spLocks noChangeArrowheads="1"/>
            </p:cNvSpPr>
            <p:nvPr/>
          </p:nvSpPr>
          <p:spPr bwMode="auto">
            <a:xfrm>
              <a:off x="3072" y="1776"/>
              <a:ext cx="240" cy="96"/>
            </a:xfrm>
            <a:prstGeom prst="triangle">
              <a:avLst>
                <a:gd name="adj" fmla="val 50000"/>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en-US"/>
            </a:p>
          </p:txBody>
        </p:sp>
      </p:grpSp>
      <p:sp>
        <p:nvSpPr>
          <p:cNvPr id="775233" name="Text Box 65"/>
          <p:cNvSpPr txBox="1">
            <a:spLocks noChangeArrowheads="1"/>
          </p:cNvSpPr>
          <p:nvPr/>
        </p:nvSpPr>
        <p:spPr bwMode="auto">
          <a:xfrm>
            <a:off x="6537961" y="1054100"/>
            <a:ext cx="4076757" cy="1631216"/>
          </a:xfrm>
          <a:prstGeom prst="rect">
            <a:avLst/>
          </a:prstGeom>
          <a:noFill/>
          <a:ln w="9525">
            <a:noFill/>
            <a:miter lim="800000"/>
            <a:headEnd/>
            <a:tailEnd/>
          </a:ln>
        </p:spPr>
        <p:txBody>
          <a:bodyPr wrap="none">
            <a:spAutoFit/>
          </a:bodyPr>
          <a:lstStyle/>
          <a:p>
            <a:pPr marL="457200" indent="-457200">
              <a:buFontTx/>
              <a:buAutoNum type="arabicPeriod"/>
            </a:pPr>
            <a:r>
              <a:rPr lang="en-US" sz="2000" dirty="0">
                <a:latin typeface="Arial" pitchFamily="34" charset="0"/>
              </a:rPr>
              <a:t>What is the hazard?</a:t>
            </a:r>
          </a:p>
          <a:p>
            <a:pPr marL="457200" indent="-457200">
              <a:buFontTx/>
              <a:buAutoNum type="arabicPeriod"/>
            </a:pPr>
            <a:r>
              <a:rPr lang="en-US" sz="2000" dirty="0">
                <a:latin typeface="Arial" pitchFamily="34" charset="0"/>
              </a:rPr>
              <a:t>What are the vulnerabilities?</a:t>
            </a:r>
          </a:p>
          <a:p>
            <a:pPr marL="457200" indent="-457200">
              <a:buFontTx/>
              <a:buAutoNum type="arabicPeriod"/>
            </a:pPr>
            <a:r>
              <a:rPr lang="en-US" sz="2000" dirty="0">
                <a:latin typeface="Arial" pitchFamily="34" charset="0"/>
              </a:rPr>
              <a:t>What elements are at-risk?</a:t>
            </a:r>
          </a:p>
          <a:p>
            <a:pPr marL="457200" indent="-457200">
              <a:buFontTx/>
              <a:buAutoNum type="arabicPeriod"/>
            </a:pPr>
            <a:r>
              <a:rPr lang="en-US" sz="2000" dirty="0">
                <a:latin typeface="Arial" pitchFamily="34" charset="0"/>
              </a:rPr>
              <a:t>What constitute capacities?</a:t>
            </a:r>
          </a:p>
          <a:p>
            <a:pPr marL="457200" indent="-457200">
              <a:buFontTx/>
              <a:buAutoNum type="arabicPeriod"/>
            </a:pPr>
            <a:r>
              <a:rPr lang="en-US" sz="2000" dirty="0">
                <a:latin typeface="Arial" pitchFamily="34" charset="0"/>
              </a:rPr>
              <a:t>Which one is the most at-risk?</a:t>
            </a:r>
          </a:p>
        </p:txBody>
      </p:sp>
      <p:sp>
        <p:nvSpPr>
          <p:cNvPr id="95266" name="Oval 66"/>
          <p:cNvSpPr>
            <a:spLocks noChangeArrowheads="1"/>
          </p:cNvSpPr>
          <p:nvPr/>
        </p:nvSpPr>
        <p:spPr bwMode="auto">
          <a:xfrm>
            <a:off x="0" y="1752600"/>
            <a:ext cx="1684020" cy="2743200"/>
          </a:xfrm>
          <a:prstGeom prst="ellipse">
            <a:avLst/>
          </a:prstGeom>
          <a:noFill/>
          <a:ln w="19050">
            <a:solidFill>
              <a:srgbClr val="000000"/>
            </a:solidFill>
            <a:round/>
            <a:headEnd/>
            <a:tailEnd/>
          </a:ln>
        </p:spPr>
        <p:txBody>
          <a:bodyPr wrap="none" anchor="ctr"/>
          <a:lstStyle/>
          <a:p>
            <a:endParaRPr lang="en-US"/>
          </a:p>
        </p:txBody>
      </p:sp>
      <p:sp>
        <p:nvSpPr>
          <p:cNvPr id="95267" name="Oval 67"/>
          <p:cNvSpPr>
            <a:spLocks noChangeArrowheads="1"/>
          </p:cNvSpPr>
          <p:nvPr/>
        </p:nvSpPr>
        <p:spPr bwMode="auto">
          <a:xfrm>
            <a:off x="2575561" y="990600"/>
            <a:ext cx="2872740" cy="4267200"/>
          </a:xfrm>
          <a:prstGeom prst="ellipse">
            <a:avLst/>
          </a:prstGeom>
          <a:noFill/>
          <a:ln w="19050">
            <a:solidFill>
              <a:srgbClr val="000000"/>
            </a:solidFill>
            <a:round/>
            <a:headEnd/>
            <a:tailEnd/>
          </a:ln>
        </p:spPr>
        <p:txBody>
          <a:bodyPr wrap="none" anchor="ctr"/>
          <a:lstStyle/>
          <a:p>
            <a:pPr algn="ctr"/>
            <a:endParaRPr lang="en-US">
              <a:solidFill>
                <a:schemeClr val="bg1"/>
              </a:solidFill>
            </a:endParaRPr>
          </a:p>
        </p:txBody>
      </p:sp>
      <p:sp>
        <p:nvSpPr>
          <p:cNvPr id="95268" name="Oval 68"/>
          <p:cNvSpPr>
            <a:spLocks noChangeArrowheads="1"/>
          </p:cNvSpPr>
          <p:nvPr/>
        </p:nvSpPr>
        <p:spPr bwMode="auto">
          <a:xfrm>
            <a:off x="5646421" y="2438400"/>
            <a:ext cx="2476500" cy="2514600"/>
          </a:xfrm>
          <a:prstGeom prst="ellipse">
            <a:avLst/>
          </a:prstGeom>
          <a:noFill/>
          <a:ln w="19050">
            <a:solidFill>
              <a:srgbClr val="000000"/>
            </a:solidFill>
            <a:round/>
            <a:headEnd/>
            <a:tailEnd/>
          </a:ln>
        </p:spPr>
        <p:txBody>
          <a:bodyPr wrap="none" anchor="ctr"/>
          <a:lstStyle/>
          <a:p>
            <a:endParaRPr lang="en-US"/>
          </a:p>
        </p:txBody>
      </p:sp>
      <p:sp>
        <p:nvSpPr>
          <p:cNvPr id="95269" name="Freeform 69"/>
          <p:cNvSpPr>
            <a:spLocks/>
          </p:cNvSpPr>
          <p:nvPr/>
        </p:nvSpPr>
        <p:spPr bwMode="auto">
          <a:xfrm rot="6060978">
            <a:off x="2341246" y="1602107"/>
            <a:ext cx="439737" cy="623253"/>
          </a:xfrm>
          <a:custGeom>
            <a:avLst/>
            <a:gdLst>
              <a:gd name="T0" fmla="*/ 193675 w 277"/>
              <a:gd name="T1" fmla="*/ 0 h 302"/>
              <a:gd name="T2" fmla="*/ 328612 w 277"/>
              <a:gd name="T3" fmla="*/ 14288 h 302"/>
              <a:gd name="T4" fmla="*/ 419100 w 277"/>
              <a:gd name="T5" fmla="*/ 195262 h 302"/>
              <a:gd name="T6" fmla="*/ 433387 w 277"/>
              <a:gd name="T7" fmla="*/ 344487 h 302"/>
              <a:gd name="T8" fmla="*/ 419100 w 277"/>
              <a:gd name="T9" fmla="*/ 419100 h 302"/>
              <a:gd name="T10" fmla="*/ 223837 w 277"/>
              <a:gd name="T11" fmla="*/ 479425 h 302"/>
              <a:gd name="T12" fmla="*/ 149225 w 277"/>
              <a:gd name="T13" fmla="*/ 465138 h 302"/>
              <a:gd name="T14" fmla="*/ 133350 w 277"/>
              <a:gd name="T15" fmla="*/ 419100 h 302"/>
              <a:gd name="T16" fmla="*/ 42862 w 277"/>
              <a:gd name="T17" fmla="*/ 374650 h 302"/>
              <a:gd name="T18" fmla="*/ 193675 w 277"/>
              <a:gd name="T19" fmla="*/ 88900 h 302"/>
              <a:gd name="T20" fmla="*/ 193675 w 277"/>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302"/>
              <a:gd name="T35" fmla="*/ 277 w 277"/>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302">
                <a:moveTo>
                  <a:pt x="122" y="0"/>
                </a:moveTo>
                <a:cubicBezTo>
                  <a:pt x="150" y="3"/>
                  <a:pt x="179" y="2"/>
                  <a:pt x="207" y="9"/>
                </a:cubicBezTo>
                <a:cubicBezTo>
                  <a:pt x="251" y="20"/>
                  <a:pt x="252" y="88"/>
                  <a:pt x="264" y="123"/>
                </a:cubicBezTo>
                <a:cubicBezTo>
                  <a:pt x="267" y="154"/>
                  <a:pt x="273" y="186"/>
                  <a:pt x="273" y="217"/>
                </a:cubicBezTo>
                <a:cubicBezTo>
                  <a:pt x="273" y="233"/>
                  <a:pt x="277" y="255"/>
                  <a:pt x="264" y="264"/>
                </a:cubicBezTo>
                <a:cubicBezTo>
                  <a:pt x="228" y="287"/>
                  <a:pt x="141" y="302"/>
                  <a:pt x="141" y="302"/>
                </a:cubicBezTo>
                <a:cubicBezTo>
                  <a:pt x="125" y="299"/>
                  <a:pt x="107" y="302"/>
                  <a:pt x="94" y="293"/>
                </a:cubicBezTo>
                <a:cubicBezTo>
                  <a:pt x="85" y="287"/>
                  <a:pt x="90" y="272"/>
                  <a:pt x="84" y="264"/>
                </a:cubicBezTo>
                <a:cubicBezTo>
                  <a:pt x="70" y="246"/>
                  <a:pt x="47" y="242"/>
                  <a:pt x="27" y="236"/>
                </a:cubicBezTo>
                <a:cubicBezTo>
                  <a:pt x="0" y="152"/>
                  <a:pt x="71" y="108"/>
                  <a:pt x="122" y="56"/>
                </a:cubicBezTo>
                <a:cubicBezTo>
                  <a:pt x="109" y="19"/>
                  <a:pt x="109" y="37"/>
                  <a:pt x="122" y="0"/>
                </a:cubicBezTo>
                <a:close/>
              </a:path>
            </a:pathLst>
          </a:custGeom>
          <a:solidFill>
            <a:schemeClr val="hlink"/>
          </a:solidFill>
          <a:ln w="9525">
            <a:solidFill>
              <a:srgbClr val="000000"/>
            </a:solidFill>
            <a:round/>
            <a:headEnd/>
            <a:tailEnd/>
          </a:ln>
        </p:spPr>
        <p:txBody>
          <a:bodyPr/>
          <a:lstStyle/>
          <a:p>
            <a:endParaRPr lang="en-US"/>
          </a:p>
        </p:txBody>
      </p:sp>
      <p:pic>
        <p:nvPicPr>
          <p:cNvPr id="775238" name="Picture 70" descr="100Dollar-03"/>
          <p:cNvPicPr>
            <a:picLocks noChangeAspect="1" noChangeArrowheads="1" noCrop="1"/>
          </p:cNvPicPr>
          <p:nvPr/>
        </p:nvPicPr>
        <p:blipFill>
          <a:blip r:embed="rId5" cstate="print"/>
          <a:srcRect/>
          <a:stretch>
            <a:fillRect/>
          </a:stretch>
        </p:blipFill>
        <p:spPr bwMode="auto">
          <a:xfrm>
            <a:off x="2476500" y="3429000"/>
            <a:ext cx="1535430" cy="693738"/>
          </a:xfrm>
          <a:prstGeom prst="rect">
            <a:avLst/>
          </a:prstGeom>
          <a:noFill/>
          <a:ln w="9525">
            <a:noFill/>
            <a:miter lim="800000"/>
            <a:headEnd/>
            <a:tailEnd/>
          </a:ln>
        </p:spPr>
      </p:pic>
    </p:spTree>
    <p:extLst>
      <p:ext uri="{BB962C8B-B14F-4D97-AF65-F5344CB8AC3E}">
        <p14:creationId xmlns="" xmlns:p14="http://schemas.microsoft.com/office/powerpoint/2010/main" val="79269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5225"/>
                                        </p:tgtEl>
                                        <p:attrNameLst>
                                          <p:attrName>style.visibility</p:attrName>
                                        </p:attrNameLst>
                                      </p:cBhvr>
                                      <p:to>
                                        <p:strVal val="visible"/>
                                      </p:to>
                                    </p:set>
                                    <p:animEffect transition="in" filter="wipe(down)">
                                      <p:cBhvr>
                                        <p:cTn id="7" dur="500"/>
                                        <p:tgtEl>
                                          <p:spTgt spid="7752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75211"/>
                                        </p:tgtEl>
                                        <p:attrNameLst>
                                          <p:attrName>style.visibility</p:attrName>
                                        </p:attrNameLst>
                                      </p:cBhvr>
                                      <p:to>
                                        <p:strVal val="visible"/>
                                      </p:to>
                                    </p:set>
                                    <p:animEffect transition="in" filter="dissolve">
                                      <p:cBhvr>
                                        <p:cTn id="12" dur="500"/>
                                        <p:tgtEl>
                                          <p:spTgt spid="7752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5212"/>
                                        </p:tgtEl>
                                        <p:attrNameLst>
                                          <p:attrName>style.visibility</p:attrName>
                                        </p:attrNameLst>
                                      </p:cBhvr>
                                      <p:to>
                                        <p:strVal val="visible"/>
                                      </p:to>
                                    </p:set>
                                    <p:animEffect transition="in" filter="dissolve">
                                      <p:cBhvr>
                                        <p:cTn id="17" dur="500"/>
                                        <p:tgtEl>
                                          <p:spTgt spid="77521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2" fill="hold" nodeType="clickEffect">
                                  <p:stCondLst>
                                    <p:cond delay="0"/>
                                  </p:stCondLst>
                                  <p:childTnLst>
                                    <p:set>
                                      <p:cBhvr>
                                        <p:cTn id="21" dur="1" fill="hold">
                                          <p:stCondLst>
                                            <p:cond delay="0"/>
                                          </p:stCondLst>
                                        </p:cTn>
                                        <p:tgtEl>
                                          <p:spTgt spid="775226"/>
                                        </p:tgtEl>
                                        <p:attrNameLst>
                                          <p:attrName>style.visibility</p:attrName>
                                        </p:attrNameLst>
                                      </p:cBhvr>
                                      <p:to>
                                        <p:strVal val="visible"/>
                                      </p:to>
                                    </p:set>
                                    <p:anim calcmode="lin" valueType="num">
                                      <p:cBhvr>
                                        <p:cTn id="22" dur="500" fill="hold"/>
                                        <p:tgtEl>
                                          <p:spTgt spid="775226"/>
                                        </p:tgtEl>
                                        <p:attrNameLst>
                                          <p:attrName>ppt_x</p:attrName>
                                        </p:attrNameLst>
                                      </p:cBhvr>
                                      <p:tavLst>
                                        <p:tav tm="0">
                                          <p:val>
                                            <p:strVal val="#ppt_x+#ppt_w/2"/>
                                          </p:val>
                                        </p:tav>
                                        <p:tav tm="100000">
                                          <p:val>
                                            <p:strVal val="#ppt_x"/>
                                          </p:val>
                                        </p:tav>
                                      </p:tavLst>
                                    </p:anim>
                                    <p:anim calcmode="lin" valueType="num">
                                      <p:cBhvr>
                                        <p:cTn id="23" dur="500" fill="hold"/>
                                        <p:tgtEl>
                                          <p:spTgt spid="775226"/>
                                        </p:tgtEl>
                                        <p:attrNameLst>
                                          <p:attrName>ppt_y</p:attrName>
                                        </p:attrNameLst>
                                      </p:cBhvr>
                                      <p:tavLst>
                                        <p:tav tm="0">
                                          <p:val>
                                            <p:strVal val="#ppt_y"/>
                                          </p:val>
                                        </p:tav>
                                        <p:tav tm="100000">
                                          <p:val>
                                            <p:strVal val="#ppt_y"/>
                                          </p:val>
                                        </p:tav>
                                      </p:tavLst>
                                    </p:anim>
                                    <p:anim calcmode="lin" valueType="num">
                                      <p:cBhvr>
                                        <p:cTn id="24" dur="500" fill="hold"/>
                                        <p:tgtEl>
                                          <p:spTgt spid="775226"/>
                                        </p:tgtEl>
                                        <p:attrNameLst>
                                          <p:attrName>ppt_w</p:attrName>
                                        </p:attrNameLst>
                                      </p:cBhvr>
                                      <p:tavLst>
                                        <p:tav tm="0">
                                          <p:val>
                                            <p:fltVal val="0"/>
                                          </p:val>
                                        </p:tav>
                                        <p:tav tm="100000">
                                          <p:val>
                                            <p:strVal val="#ppt_w"/>
                                          </p:val>
                                        </p:tav>
                                      </p:tavLst>
                                    </p:anim>
                                    <p:anim calcmode="lin" valueType="num">
                                      <p:cBhvr>
                                        <p:cTn id="25" dur="500" fill="hold"/>
                                        <p:tgtEl>
                                          <p:spTgt spid="77522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7752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75224"/>
                                        </p:tgtEl>
                                        <p:attrNameLst>
                                          <p:attrName>style.visibility</p:attrName>
                                        </p:attrNameLst>
                                      </p:cBhvr>
                                      <p:to>
                                        <p:strVal val="visible"/>
                                      </p:to>
                                    </p:set>
                                    <p:animEffect transition="in" filter="wipe(right)">
                                      <p:cBhvr>
                                        <p:cTn id="34" dur="500"/>
                                        <p:tgtEl>
                                          <p:spTgt spid="775224"/>
                                        </p:tgtEl>
                                      </p:cBhvr>
                                    </p:animEffect>
                                  </p:childTnLst>
                                </p:cTn>
                              </p:par>
                            </p:childTnLst>
                          </p:cTn>
                        </p:par>
                        <p:par>
                          <p:cTn id="35" fill="hold">
                            <p:stCondLst>
                              <p:cond delay="500"/>
                            </p:stCondLst>
                            <p:childTnLst>
                              <p:par>
                                <p:cTn id="36" presetID="9" presetClass="entr" presetSubtype="0" fill="hold" grpId="0" nodeType="afterEffect">
                                  <p:stCondLst>
                                    <p:cond delay="1000"/>
                                  </p:stCondLst>
                                  <p:childTnLst>
                                    <p:set>
                                      <p:cBhvr>
                                        <p:cTn id="37" dur="1" fill="hold">
                                          <p:stCondLst>
                                            <p:cond delay="0"/>
                                          </p:stCondLst>
                                        </p:cTn>
                                        <p:tgtEl>
                                          <p:spTgt spid="775233"/>
                                        </p:tgtEl>
                                        <p:attrNameLst>
                                          <p:attrName>style.visibility</p:attrName>
                                        </p:attrNameLst>
                                      </p:cBhvr>
                                      <p:to>
                                        <p:strVal val="visible"/>
                                      </p:to>
                                    </p:set>
                                    <p:animEffect transition="in" filter="dissolve">
                                      <p:cBhvr>
                                        <p:cTn id="38" dur="500"/>
                                        <p:tgtEl>
                                          <p:spTgt spid="775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211" grpId="0" animBg="1"/>
      <p:bldP spid="775224" grpId="0" animBg="1"/>
      <p:bldP spid="775225" grpId="0" animBg="1"/>
      <p:bldP spid="77523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RA No. 10121 - Salient Features</a:t>
            </a:r>
            <a:endParaRPr lang="en-US" dirty="0"/>
          </a:p>
        </p:txBody>
      </p:sp>
      <p:sp>
        <p:nvSpPr>
          <p:cNvPr id="3" name="Content Placeholder 2"/>
          <p:cNvSpPr>
            <a:spLocks noGrp="1"/>
          </p:cNvSpPr>
          <p:nvPr>
            <p:ph idx="1"/>
          </p:nvPr>
        </p:nvSpPr>
        <p:spPr/>
        <p:txBody>
          <a:bodyPr>
            <a:normAutofit/>
          </a:bodyPr>
          <a:lstStyle/>
          <a:p>
            <a:pPr marL="0" indent="0">
              <a:buNone/>
            </a:pPr>
            <a:r>
              <a:rPr lang="en-PH" b="1" dirty="0" smtClean="0"/>
              <a:t>IV. Disaster Volunteers (Sec. 13)</a:t>
            </a:r>
          </a:p>
          <a:p>
            <a:r>
              <a:rPr lang="en-PH" b="1" dirty="0" smtClean="0"/>
              <a:t>Accreditation to be done at the municipal / city level</a:t>
            </a:r>
          </a:p>
          <a:p>
            <a:endParaRPr lang="en-PH" b="1" dirty="0" smtClean="0"/>
          </a:p>
          <a:p>
            <a:r>
              <a:rPr lang="en-PH" b="1" dirty="0" smtClean="0"/>
              <a:t>DV mobilization to be based on guidelines to be issued by the NDRRMC</a:t>
            </a:r>
          </a:p>
          <a:p>
            <a:endParaRPr lang="en-PH" b="1" dirty="0" smtClean="0"/>
          </a:p>
          <a:p>
            <a:r>
              <a:rPr lang="en-PH" b="1" dirty="0" smtClean="0"/>
              <a:t>Entitlement to compensatory benefits / accident personnel insurance  </a:t>
            </a:r>
            <a:endParaRPr lang="en-GB" b="1"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Any Question?</a:t>
            </a:r>
            <a:endParaRPr lang="en-US" sz="6000" dirty="0"/>
          </a:p>
        </p:txBody>
      </p:sp>
      <p:sp>
        <p:nvSpPr>
          <p:cNvPr id="3" name="Content Placeholder 2"/>
          <p:cNvSpPr>
            <a:spLocks noGrp="1"/>
          </p:cNvSpPr>
          <p:nvPr>
            <p:ph idx="1"/>
          </p:nvPr>
        </p:nvSpPr>
        <p:spPr/>
        <p:txBody>
          <a:bodyPr>
            <a:normAutofit fontScale="62500" lnSpcReduction="20000"/>
          </a:bodyPr>
          <a:lstStyle/>
          <a:p>
            <a:pPr marL="0" indent="0">
              <a:buNone/>
            </a:pPr>
            <a:endParaRPr lang="en-US" sz="5400" b="1" dirty="0" smtClean="0"/>
          </a:p>
          <a:p>
            <a:pPr marL="0" indent="0">
              <a:buNone/>
            </a:pPr>
            <a:r>
              <a:rPr lang="en-US" sz="5400" b="1" dirty="0" smtClean="0"/>
              <a:t>THANK YOU VERY MUCH!</a:t>
            </a:r>
          </a:p>
          <a:p>
            <a:pPr marL="0" indent="0">
              <a:buNone/>
            </a:pPr>
            <a:endParaRPr lang="en-US" sz="3600" b="1" dirty="0" smtClean="0"/>
          </a:p>
          <a:p>
            <a:pPr marL="0" indent="0">
              <a:buNone/>
            </a:pPr>
            <a:endParaRPr lang="en-US" sz="3600" b="1" dirty="0" smtClean="0"/>
          </a:p>
          <a:p>
            <a:pPr marL="0" indent="0">
              <a:buNone/>
            </a:pPr>
            <a:endParaRPr lang="en-US" sz="3600" b="1" dirty="0" smtClean="0"/>
          </a:p>
          <a:p>
            <a:pPr marL="0" indent="0">
              <a:buNone/>
            </a:pPr>
            <a:endParaRPr lang="en-US" sz="3600" b="1" dirty="0" smtClean="0"/>
          </a:p>
          <a:p>
            <a:pPr marL="0" indent="0">
              <a:buNone/>
            </a:pPr>
            <a:r>
              <a:rPr lang="en-US" sz="3600" b="1" dirty="0" smtClean="0"/>
              <a:t>BOY SCOUTS OF THE PHILIPPINES</a:t>
            </a:r>
          </a:p>
          <a:p>
            <a:pPr marL="0" indent="0">
              <a:buNone/>
            </a:pPr>
            <a:r>
              <a:rPr lang="en-US" sz="3600" dirty="0" smtClean="0"/>
              <a:t>NATIONAL OFFICE • Manila </a:t>
            </a:r>
          </a:p>
          <a:p>
            <a:pPr marL="0" indent="0">
              <a:buNone/>
            </a:pPr>
            <a:endParaRPr lang="en-US" sz="700" dirty="0" smtClean="0"/>
          </a:p>
          <a:p>
            <a:pPr marL="0" indent="0">
              <a:buNone/>
            </a:pPr>
            <a:endParaRPr lang="en-US" sz="700" dirty="0" smtClean="0"/>
          </a:p>
          <a:p>
            <a:pPr marL="0" indent="0">
              <a:buNone/>
            </a:pPr>
            <a:endParaRPr lang="en-US" sz="600" dirty="0" smtClean="0"/>
          </a:p>
          <a:p>
            <a:pPr marL="0" indent="0">
              <a:buNone/>
            </a:pPr>
            <a:r>
              <a:rPr lang="en-US" sz="3600" b="1" dirty="0" smtClean="0"/>
              <a:t>DISASTER RISK REDUCTION MANAGEMENT TRAINING</a:t>
            </a:r>
          </a:p>
          <a:p>
            <a:pPr marL="0" indent="0">
              <a:buNone/>
            </a:pPr>
            <a:r>
              <a:rPr lang="en-US" b="1" dirty="0" smtClean="0"/>
              <a:t>Session No. 2 – NDRRM FRAMEWORK </a:t>
            </a:r>
          </a:p>
          <a:p>
            <a:pPr marL="0" indent="0">
              <a:buNone/>
            </a:pPr>
            <a:r>
              <a:rPr lang="en-US" sz="2600" dirty="0" smtClean="0"/>
              <a:t>Training Presentation and Resource Material </a:t>
            </a:r>
            <a:r>
              <a:rPr lang="en-PH" sz="2600" dirty="0" smtClean="0"/>
              <a:t>| Program &amp; Adult Resources Development</a:t>
            </a:r>
            <a:endParaRPr lang="en-PH" sz="2900" dirty="0" smtClean="0"/>
          </a:p>
          <a:p>
            <a:pPr marL="0" indent="0">
              <a:buNone/>
            </a:pPr>
            <a:r>
              <a:rPr lang="en-US" dirty="0" smtClean="0"/>
              <a:t>© copyright 2015 </a:t>
            </a:r>
            <a:r>
              <a:rPr lang="en-PH" dirty="0" smtClean="0"/>
              <a:t>| </a:t>
            </a:r>
            <a:r>
              <a:rPr lang="en-US" dirty="0" smtClean="0"/>
              <a:t>Boy Scouts of the Philippines </a:t>
            </a:r>
            <a:r>
              <a:rPr lang="en-PH" dirty="0" smtClean="0"/>
              <a:t>| All rights reserved.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RA No. 10121 - Salient Features</a:t>
            </a:r>
            <a:endParaRPr lang="en-US" dirty="0"/>
          </a:p>
        </p:txBody>
      </p:sp>
      <p:sp>
        <p:nvSpPr>
          <p:cNvPr id="3" name="Content Placeholder 2"/>
          <p:cNvSpPr>
            <a:spLocks noGrp="1"/>
          </p:cNvSpPr>
          <p:nvPr>
            <p:ph idx="1"/>
          </p:nvPr>
        </p:nvSpPr>
        <p:spPr/>
        <p:txBody>
          <a:bodyPr>
            <a:normAutofit/>
          </a:bodyPr>
          <a:lstStyle/>
          <a:p>
            <a:pPr marL="0" indent="0" algn="ctr">
              <a:buNone/>
            </a:pPr>
            <a:endParaRPr lang="en-PH" b="1" dirty="0" smtClean="0"/>
          </a:p>
          <a:p>
            <a:pPr marL="0" indent="0" algn="ctr">
              <a:buNone/>
            </a:pPr>
            <a:r>
              <a:rPr lang="en-PH" b="1" dirty="0" smtClean="0"/>
              <a:t>Integration of DRR Education in School Curricula at the Secondary and Tertiary Levels, NSTP, </a:t>
            </a:r>
            <a:r>
              <a:rPr lang="en-PH" b="1" dirty="0" err="1" smtClean="0"/>
              <a:t>Sanggunian</a:t>
            </a:r>
            <a:r>
              <a:rPr lang="en-PH" b="1" dirty="0" smtClean="0"/>
              <a:t> </a:t>
            </a:r>
            <a:r>
              <a:rPr lang="en-PH" b="1" dirty="0" err="1" smtClean="0"/>
              <a:t>Kabataan</a:t>
            </a:r>
            <a:r>
              <a:rPr lang="en-PH" b="1" dirty="0" smtClean="0"/>
              <a:t>; Mandatory Training in DRR for Public Sector Employees, including formal and non-formal, vocational, indigenous learning and out-of-school youth courses and programs (Sec. 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RA No. 10121 - Salient Features</a:t>
            </a:r>
            <a:endParaRPr lang="en-US" dirty="0"/>
          </a:p>
        </p:txBody>
      </p:sp>
      <p:sp>
        <p:nvSpPr>
          <p:cNvPr id="3" name="Content Placeholder 2"/>
          <p:cNvSpPr>
            <a:spLocks noGrp="1"/>
          </p:cNvSpPr>
          <p:nvPr>
            <p:ph idx="1"/>
          </p:nvPr>
        </p:nvSpPr>
        <p:spPr/>
        <p:txBody>
          <a:bodyPr>
            <a:normAutofit fontScale="62500" lnSpcReduction="20000"/>
          </a:bodyPr>
          <a:lstStyle/>
          <a:p>
            <a:r>
              <a:rPr lang="en-PH" b="1" dirty="0" smtClean="0"/>
              <a:t>The DepEd, CHED, TESDA, in coordination with OCD, the NYC, DOST, DENR, DILG-BFP, DOH and DSWD and other relevant agencies, shall integrate DRRM education in the school curricula of secondary and tertiary levels of education.</a:t>
            </a:r>
          </a:p>
          <a:p>
            <a:endParaRPr lang="en-PH" b="1" dirty="0" smtClean="0"/>
          </a:p>
          <a:p>
            <a:r>
              <a:rPr lang="en-PH" b="1" dirty="0" smtClean="0"/>
              <a:t>Including the NSTP, whether public or private, also formal and non-formal, technical-vocational, indigenous learning, and out-of-school youth courses and programs;</a:t>
            </a:r>
          </a:p>
          <a:p>
            <a:endParaRPr lang="en-PH" b="1" dirty="0" smtClean="0"/>
          </a:p>
          <a:p>
            <a:r>
              <a:rPr lang="en-PH" b="1" dirty="0" smtClean="0"/>
              <a:t>The N/R/L DRRMCs, the LDRRMOs, the BDRRMCs and the SK councils shall encourage community, specifically the youth, participation in DRRM activities, such as organizing Quick Response Groups, as well as DRRM programs as part of SK Programs and projects.</a:t>
            </a:r>
          </a:p>
          <a:p>
            <a:endParaRPr lang="en-PH" b="1" dirty="0" smtClean="0"/>
          </a:p>
          <a:p>
            <a:r>
              <a:rPr lang="en-PH" b="1" dirty="0" smtClean="0"/>
              <a:t>The Public Sector employees shall be trained in emergency response and preparedness; training is mandatory for such employees.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1">
                    <a:lumMod val="75000"/>
                  </a:schemeClr>
                </a:solidFill>
              </a:rPr>
              <a:t>NDRRM FRAMEWORK</a:t>
            </a:r>
            <a:endParaRPr lang="en-US" sz="5400" dirty="0"/>
          </a:p>
        </p:txBody>
      </p:sp>
      <p:sp>
        <p:nvSpPr>
          <p:cNvPr id="47" name="Rounded Rectangle 46"/>
          <p:cNvSpPr/>
          <p:nvPr/>
        </p:nvSpPr>
        <p:spPr>
          <a:xfrm>
            <a:off x="990600" y="2438400"/>
            <a:ext cx="2349351" cy="2111139"/>
          </a:xfrm>
          <a:prstGeom prst="roundRect">
            <a:avLst>
              <a:gd name="adj" fmla="val 1528"/>
            </a:avLst>
          </a:prstGeom>
          <a:gradFill flip="none" rotWithShape="1">
            <a:gsLst>
              <a:gs pos="8000">
                <a:schemeClr val="bg1"/>
              </a:gs>
              <a:gs pos="34000">
                <a:schemeClr val="bg1"/>
              </a:gs>
              <a:gs pos="21000">
                <a:srgbClr val="00B050"/>
              </a:gs>
            </a:gsLst>
            <a:lin ang="81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solidFill>
                  <a:schemeClr val="tx2"/>
                </a:solidFill>
                <a:effectLst>
                  <a:innerShdw blurRad="63500" dist="50800" dir="5400000">
                    <a:prstClr val="black">
                      <a:alpha val="50000"/>
                    </a:prstClr>
                  </a:innerShdw>
                </a:effectLst>
                <a:latin typeface="Arial Rounded MT Bold" pitchFamily="34" charset="0"/>
              </a:rPr>
              <a:t>RISK FACTORS</a:t>
            </a:r>
          </a:p>
          <a:p>
            <a:pPr fontAlgn="auto">
              <a:spcBef>
                <a:spcPts val="0"/>
              </a:spcBef>
              <a:spcAft>
                <a:spcPts val="0"/>
              </a:spcAft>
              <a:defRPr/>
            </a:pPr>
            <a:endParaRPr lang="en-US" sz="1200" dirty="0">
              <a:solidFill>
                <a:schemeClr val="tx2"/>
              </a:solidFill>
              <a:effectLst>
                <a:innerShdw blurRad="63500" dist="50800" dir="5400000">
                  <a:prstClr val="black">
                    <a:alpha val="50000"/>
                  </a:prstClr>
                </a:innerShdw>
              </a:effectLst>
              <a:latin typeface="Arial Rounded MT Bold" pitchFamily="34" charset="0"/>
            </a:endParaRPr>
          </a:p>
          <a:p>
            <a:pPr fontAlgn="auto">
              <a:spcBef>
                <a:spcPts val="0"/>
              </a:spcBef>
              <a:spcAft>
                <a:spcPts val="0"/>
              </a:spcAft>
              <a:defRPr/>
            </a:pPr>
            <a:r>
              <a:rPr lang="en-US" sz="2000" dirty="0">
                <a:solidFill>
                  <a:schemeClr val="tx2"/>
                </a:solidFill>
                <a:effectLst>
                  <a:innerShdw blurRad="63500" dist="50800" dir="5400000">
                    <a:prstClr val="black">
                      <a:alpha val="50000"/>
                    </a:prstClr>
                  </a:innerShdw>
                </a:effectLst>
                <a:latin typeface="Arial Rounded MT Bold" pitchFamily="34" charset="0"/>
              </a:rPr>
              <a:t>Hazards</a:t>
            </a:r>
          </a:p>
          <a:p>
            <a:pPr fontAlgn="auto">
              <a:spcBef>
                <a:spcPts val="0"/>
              </a:spcBef>
              <a:spcAft>
                <a:spcPts val="0"/>
              </a:spcAft>
              <a:defRPr/>
            </a:pPr>
            <a:r>
              <a:rPr lang="en-US" sz="2000" dirty="0">
                <a:solidFill>
                  <a:schemeClr val="tx2"/>
                </a:solidFill>
                <a:effectLst>
                  <a:innerShdw blurRad="63500" dist="50800" dir="5400000">
                    <a:prstClr val="black">
                      <a:alpha val="50000"/>
                    </a:prstClr>
                  </a:innerShdw>
                </a:effectLst>
                <a:latin typeface="Arial Rounded MT Bold" pitchFamily="34" charset="0"/>
              </a:rPr>
              <a:t>Exposures</a:t>
            </a:r>
          </a:p>
          <a:p>
            <a:pPr fontAlgn="auto">
              <a:spcBef>
                <a:spcPts val="0"/>
              </a:spcBef>
              <a:spcAft>
                <a:spcPts val="0"/>
              </a:spcAft>
              <a:defRPr/>
            </a:pPr>
            <a:r>
              <a:rPr lang="en-US" sz="2000" dirty="0">
                <a:solidFill>
                  <a:schemeClr val="tx2"/>
                </a:solidFill>
                <a:effectLst>
                  <a:innerShdw blurRad="63500" dist="50800" dir="5400000">
                    <a:prstClr val="black">
                      <a:alpha val="50000"/>
                    </a:prstClr>
                  </a:innerShdw>
                </a:effectLst>
                <a:latin typeface="Arial Rounded MT Bold" pitchFamily="34" charset="0"/>
              </a:rPr>
              <a:t>Vulnerabilities</a:t>
            </a:r>
          </a:p>
          <a:p>
            <a:pPr fontAlgn="auto">
              <a:spcBef>
                <a:spcPts val="0"/>
              </a:spcBef>
              <a:spcAft>
                <a:spcPts val="0"/>
              </a:spcAft>
              <a:defRPr/>
            </a:pPr>
            <a:r>
              <a:rPr lang="en-US" sz="2000" dirty="0">
                <a:solidFill>
                  <a:schemeClr val="tx2"/>
                </a:solidFill>
                <a:effectLst>
                  <a:innerShdw blurRad="63500" dist="50800" dir="5400000">
                    <a:prstClr val="black">
                      <a:alpha val="50000"/>
                    </a:prstClr>
                  </a:innerShdw>
                </a:effectLst>
                <a:latin typeface="Arial Rounded MT Bold" pitchFamily="34" charset="0"/>
              </a:rPr>
              <a:t>Capacities</a:t>
            </a:r>
            <a:endParaRPr lang="en-US" sz="2800" dirty="0">
              <a:solidFill>
                <a:schemeClr val="tx2"/>
              </a:solidFill>
              <a:effectLst>
                <a:innerShdw blurRad="63500" dist="50800" dir="5400000">
                  <a:prstClr val="black">
                    <a:alpha val="50000"/>
                  </a:prstClr>
                </a:innerShdw>
              </a:effectLst>
              <a:latin typeface="Arial Rounded MT Bold" pitchFamily="34" charset="0"/>
            </a:endParaRPr>
          </a:p>
        </p:txBody>
      </p:sp>
      <p:sp>
        <p:nvSpPr>
          <p:cNvPr id="48" name="Rounded Rectangle 47"/>
          <p:cNvSpPr/>
          <p:nvPr/>
        </p:nvSpPr>
        <p:spPr>
          <a:xfrm>
            <a:off x="9067800" y="1828800"/>
            <a:ext cx="1981200" cy="1662756"/>
          </a:xfrm>
          <a:prstGeom prst="roundRect">
            <a:avLst>
              <a:gd name="adj" fmla="val 1528"/>
            </a:avLst>
          </a:prstGeom>
          <a:gradFill flip="none" rotWithShape="1">
            <a:gsLst>
              <a:gs pos="8000">
                <a:schemeClr val="bg1"/>
              </a:gs>
              <a:gs pos="34000">
                <a:schemeClr val="bg1"/>
              </a:gs>
              <a:gs pos="21000">
                <a:srgbClr val="00B050"/>
              </a:gs>
            </a:gsLst>
            <a:lin ang="81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smtClean="0">
                <a:solidFill>
                  <a:schemeClr val="tx2"/>
                </a:solidFill>
                <a:effectLst>
                  <a:innerShdw blurRad="63500" dist="50800" dir="5400000">
                    <a:prstClr val="black">
                      <a:alpha val="50000"/>
                    </a:prstClr>
                  </a:innerShdw>
                </a:effectLst>
                <a:latin typeface="Arial Rounded MT Bold" pitchFamily="34" charset="0"/>
              </a:rPr>
              <a:t>Mainstreaming</a:t>
            </a:r>
            <a:endParaRPr lang="en-US" dirty="0">
              <a:solidFill>
                <a:schemeClr val="tx2"/>
              </a:solidFill>
              <a:effectLst>
                <a:innerShdw blurRad="63500" dist="50800" dir="5400000">
                  <a:prstClr val="black">
                    <a:alpha val="50000"/>
                  </a:prstClr>
                </a:innerShdw>
              </a:effectLst>
              <a:latin typeface="Arial Rounded MT Bold" pitchFamily="34" charset="0"/>
            </a:endParaRPr>
          </a:p>
          <a:p>
            <a:pPr fontAlgn="auto">
              <a:spcBef>
                <a:spcPts val="0"/>
              </a:spcBef>
              <a:spcAft>
                <a:spcPts val="0"/>
              </a:spcAft>
              <a:defRPr/>
            </a:pPr>
            <a:r>
              <a:rPr lang="en-US" dirty="0">
                <a:solidFill>
                  <a:schemeClr val="tx2"/>
                </a:solidFill>
                <a:effectLst>
                  <a:innerShdw blurRad="63500" dist="50800" dir="5400000">
                    <a:prstClr val="black">
                      <a:alpha val="50000"/>
                    </a:prstClr>
                  </a:innerShdw>
                </a:effectLst>
                <a:latin typeface="Arial Rounded MT Bold" pitchFamily="34" charset="0"/>
              </a:rPr>
              <a:t>DRR and CCA </a:t>
            </a:r>
            <a:r>
              <a:rPr lang="en-US" dirty="0" smtClean="0">
                <a:solidFill>
                  <a:schemeClr val="tx2"/>
                </a:solidFill>
                <a:effectLst>
                  <a:innerShdw blurRad="63500" dist="50800" dir="5400000">
                    <a:prstClr val="black">
                      <a:alpha val="50000"/>
                    </a:prstClr>
                  </a:innerShdw>
                </a:effectLst>
                <a:latin typeface="Arial Rounded MT Bold" pitchFamily="34" charset="0"/>
              </a:rPr>
              <a:t>in Planning </a:t>
            </a:r>
            <a:r>
              <a:rPr lang="en-US" dirty="0">
                <a:solidFill>
                  <a:schemeClr val="tx2"/>
                </a:solidFill>
                <a:effectLst>
                  <a:innerShdw blurRad="63500" dist="50800" dir="5400000">
                    <a:prstClr val="black">
                      <a:alpha val="50000"/>
                    </a:prstClr>
                  </a:innerShdw>
                </a:effectLst>
                <a:latin typeface="Arial Rounded MT Bold" pitchFamily="34" charset="0"/>
              </a:rPr>
              <a:t>and</a:t>
            </a:r>
          </a:p>
          <a:p>
            <a:pPr fontAlgn="auto">
              <a:spcBef>
                <a:spcPts val="0"/>
              </a:spcBef>
              <a:spcAft>
                <a:spcPts val="0"/>
              </a:spcAft>
              <a:defRPr/>
            </a:pPr>
            <a:r>
              <a:rPr lang="en-US" dirty="0">
                <a:solidFill>
                  <a:schemeClr val="tx2"/>
                </a:solidFill>
                <a:effectLst>
                  <a:innerShdw blurRad="63500" dist="50800" dir="5400000">
                    <a:prstClr val="black">
                      <a:alpha val="50000"/>
                    </a:prstClr>
                  </a:innerShdw>
                </a:effectLst>
                <a:latin typeface="Arial Rounded MT Bold" pitchFamily="34" charset="0"/>
              </a:rPr>
              <a:t>Implementation</a:t>
            </a:r>
            <a:endParaRPr lang="en-US" sz="2400" dirty="0">
              <a:solidFill>
                <a:schemeClr val="tx2"/>
              </a:solidFill>
              <a:effectLst>
                <a:innerShdw blurRad="63500" dist="50800" dir="5400000">
                  <a:prstClr val="black">
                    <a:alpha val="50000"/>
                  </a:prstClr>
                </a:innerShdw>
              </a:effectLst>
              <a:latin typeface="Arial Rounded MT Bold" pitchFamily="34" charset="0"/>
            </a:endParaRPr>
          </a:p>
        </p:txBody>
      </p:sp>
      <p:sp>
        <p:nvSpPr>
          <p:cNvPr id="49" name="Right Arrow 48"/>
          <p:cNvSpPr/>
          <p:nvPr/>
        </p:nvSpPr>
        <p:spPr>
          <a:xfrm>
            <a:off x="3505200" y="3259515"/>
            <a:ext cx="578758" cy="655764"/>
          </a:xfrm>
          <a:prstGeom prst="rightArrow">
            <a:avLst/>
          </a:prstGeom>
          <a:gradFill flip="none" rotWithShape="1">
            <a:gsLst>
              <a:gs pos="8000">
                <a:schemeClr val="bg1"/>
              </a:gs>
              <a:gs pos="72000">
                <a:schemeClr val="bg1"/>
              </a:gs>
              <a:gs pos="27000">
                <a:schemeClr val="tx1"/>
              </a:gs>
            </a:gsLst>
            <a:lin ang="27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a:p>
        </p:txBody>
      </p:sp>
      <p:sp>
        <p:nvSpPr>
          <p:cNvPr id="50" name="Right Arrow 49"/>
          <p:cNvSpPr/>
          <p:nvPr/>
        </p:nvSpPr>
        <p:spPr>
          <a:xfrm flipH="1">
            <a:off x="8458200" y="2514619"/>
            <a:ext cx="458788" cy="609581"/>
          </a:xfrm>
          <a:prstGeom prst="rightArrow">
            <a:avLst/>
          </a:prstGeom>
          <a:gradFill flip="none" rotWithShape="1">
            <a:gsLst>
              <a:gs pos="8000">
                <a:schemeClr val="bg1"/>
              </a:gs>
              <a:gs pos="72000">
                <a:schemeClr val="bg1"/>
              </a:gs>
              <a:gs pos="27000">
                <a:schemeClr val="tx1"/>
              </a:gs>
            </a:gsLst>
            <a:lin ang="27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a:p>
        </p:txBody>
      </p:sp>
      <p:grpSp>
        <p:nvGrpSpPr>
          <p:cNvPr id="51" name="Group 64"/>
          <p:cNvGrpSpPr>
            <a:grpSpLocks/>
          </p:cNvGrpSpPr>
          <p:nvPr/>
        </p:nvGrpSpPr>
        <p:grpSpPr bwMode="auto">
          <a:xfrm>
            <a:off x="912812" y="5943607"/>
            <a:ext cx="2890020" cy="338554"/>
            <a:chOff x="685800" y="4645223"/>
            <a:chExt cx="2168051" cy="339010"/>
          </a:xfrm>
        </p:grpSpPr>
        <p:sp>
          <p:nvSpPr>
            <p:cNvPr id="52" name="Rounded Rectangle 51"/>
            <p:cNvSpPr/>
            <p:nvPr/>
          </p:nvSpPr>
          <p:spPr>
            <a:xfrm>
              <a:off x="685800" y="4651593"/>
              <a:ext cx="304800" cy="28771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chemeClr val="tx2"/>
                </a:solidFill>
              </a:endParaRPr>
            </a:p>
          </p:txBody>
        </p:sp>
        <p:sp>
          <p:nvSpPr>
            <p:cNvPr id="53" name="TextBox 52"/>
            <p:cNvSpPr txBox="1"/>
            <p:nvPr/>
          </p:nvSpPr>
          <p:spPr>
            <a:xfrm>
              <a:off x="955362" y="4645223"/>
              <a:ext cx="1898489" cy="339010"/>
            </a:xfrm>
            <a:prstGeom prst="rect">
              <a:avLst/>
            </a:prstGeom>
            <a:noFill/>
          </p:spPr>
          <p:txBody>
            <a:bodyPr wrap="none">
              <a:spAutoFit/>
            </a:bodyPr>
            <a:lstStyle/>
            <a:p>
              <a:pPr fontAlgn="auto">
                <a:spcBef>
                  <a:spcPts val="0"/>
                </a:spcBef>
                <a:spcAft>
                  <a:spcPts val="0"/>
                </a:spcAft>
                <a:defRPr/>
              </a:pPr>
              <a:r>
                <a:rPr lang="en-US" sz="1600" dirty="0">
                  <a:solidFill>
                    <a:schemeClr val="tx2"/>
                  </a:solidFill>
                  <a:effectLst>
                    <a:innerShdw blurRad="63500" dist="50800" dir="5400000">
                      <a:prstClr val="black">
                        <a:alpha val="50000"/>
                      </a:prstClr>
                    </a:innerShdw>
                  </a:effectLst>
                  <a:latin typeface="Arial Rounded MT Bold" pitchFamily="34" charset="0"/>
                </a:rPr>
                <a:t>Prevention &amp;  Mitigation</a:t>
              </a:r>
            </a:p>
          </p:txBody>
        </p:sp>
      </p:grpSp>
      <p:grpSp>
        <p:nvGrpSpPr>
          <p:cNvPr id="54" name="Group 65"/>
          <p:cNvGrpSpPr>
            <a:grpSpLocks/>
          </p:cNvGrpSpPr>
          <p:nvPr/>
        </p:nvGrpSpPr>
        <p:grpSpPr bwMode="auto">
          <a:xfrm>
            <a:off x="4266090" y="5943609"/>
            <a:ext cx="1922521" cy="338554"/>
            <a:chOff x="685800" y="5070891"/>
            <a:chExt cx="1442996" cy="339340"/>
          </a:xfrm>
        </p:grpSpPr>
        <p:sp>
          <p:nvSpPr>
            <p:cNvPr id="55" name="Rounded Rectangle 54"/>
            <p:cNvSpPr/>
            <p:nvPr/>
          </p:nvSpPr>
          <p:spPr>
            <a:xfrm>
              <a:off x="685800" y="5079138"/>
              <a:ext cx="304800" cy="28771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chemeClr val="tx2"/>
                </a:solidFill>
              </a:endParaRPr>
            </a:p>
          </p:txBody>
        </p:sp>
        <p:sp>
          <p:nvSpPr>
            <p:cNvPr id="56" name="TextBox 55"/>
            <p:cNvSpPr txBox="1"/>
            <p:nvPr/>
          </p:nvSpPr>
          <p:spPr>
            <a:xfrm>
              <a:off x="945932" y="5070891"/>
              <a:ext cx="1182864" cy="339340"/>
            </a:xfrm>
            <a:prstGeom prst="rect">
              <a:avLst/>
            </a:prstGeom>
            <a:noFill/>
          </p:spPr>
          <p:txBody>
            <a:bodyPr wrap="none">
              <a:spAutoFit/>
            </a:bodyPr>
            <a:lstStyle/>
            <a:p>
              <a:pPr fontAlgn="auto">
                <a:spcBef>
                  <a:spcPts val="0"/>
                </a:spcBef>
                <a:spcAft>
                  <a:spcPts val="0"/>
                </a:spcAft>
                <a:defRPr/>
              </a:pPr>
              <a:r>
                <a:rPr lang="en-US" sz="1600" dirty="0">
                  <a:solidFill>
                    <a:schemeClr val="tx2"/>
                  </a:solidFill>
                  <a:effectLst>
                    <a:innerShdw blurRad="63500" dist="50800" dir="5400000">
                      <a:prstClr val="black">
                        <a:alpha val="50000"/>
                      </a:prstClr>
                    </a:innerShdw>
                  </a:effectLst>
                  <a:latin typeface="Arial Rounded MT Bold" pitchFamily="34" charset="0"/>
                </a:rPr>
                <a:t>Preparedness</a:t>
              </a:r>
            </a:p>
          </p:txBody>
        </p:sp>
      </p:grpSp>
      <p:grpSp>
        <p:nvGrpSpPr>
          <p:cNvPr id="57" name="Group 66"/>
          <p:cNvGrpSpPr>
            <a:grpSpLocks/>
          </p:cNvGrpSpPr>
          <p:nvPr/>
        </p:nvGrpSpPr>
        <p:grpSpPr bwMode="auto">
          <a:xfrm>
            <a:off x="6323012" y="5953135"/>
            <a:ext cx="3093625" cy="338554"/>
            <a:chOff x="685800" y="5512325"/>
            <a:chExt cx="2320616" cy="339340"/>
          </a:xfrm>
        </p:grpSpPr>
        <p:sp>
          <p:nvSpPr>
            <p:cNvPr id="58" name="Rounded Rectangle 57"/>
            <p:cNvSpPr/>
            <p:nvPr/>
          </p:nvSpPr>
          <p:spPr>
            <a:xfrm>
              <a:off x="685800" y="5520572"/>
              <a:ext cx="304800" cy="287714"/>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chemeClr val="tx2"/>
                </a:solidFill>
              </a:endParaRPr>
            </a:p>
          </p:txBody>
        </p:sp>
        <p:sp>
          <p:nvSpPr>
            <p:cNvPr id="59" name="TextBox 58"/>
            <p:cNvSpPr txBox="1"/>
            <p:nvPr/>
          </p:nvSpPr>
          <p:spPr>
            <a:xfrm>
              <a:off x="945932" y="5512325"/>
              <a:ext cx="2060484" cy="339340"/>
            </a:xfrm>
            <a:prstGeom prst="rect">
              <a:avLst/>
            </a:prstGeom>
            <a:noFill/>
          </p:spPr>
          <p:txBody>
            <a:bodyPr wrap="none">
              <a:spAutoFit/>
            </a:bodyPr>
            <a:lstStyle/>
            <a:p>
              <a:pPr fontAlgn="auto">
                <a:spcBef>
                  <a:spcPts val="0"/>
                </a:spcBef>
                <a:spcAft>
                  <a:spcPts val="0"/>
                </a:spcAft>
                <a:defRPr/>
              </a:pPr>
              <a:r>
                <a:rPr lang="en-US" sz="1600" dirty="0">
                  <a:solidFill>
                    <a:schemeClr val="tx2"/>
                  </a:solidFill>
                  <a:effectLst>
                    <a:innerShdw blurRad="63500" dist="50800" dir="5400000">
                      <a:prstClr val="black">
                        <a:alpha val="50000"/>
                      </a:prstClr>
                    </a:innerShdw>
                  </a:effectLst>
                  <a:latin typeface="Arial Rounded MT Bold" pitchFamily="34" charset="0"/>
                </a:rPr>
                <a:t>Rehabilitation &amp; Recovery</a:t>
              </a:r>
            </a:p>
          </p:txBody>
        </p:sp>
      </p:grpSp>
      <p:grpSp>
        <p:nvGrpSpPr>
          <p:cNvPr id="60" name="Group 67"/>
          <p:cNvGrpSpPr>
            <a:grpSpLocks/>
          </p:cNvGrpSpPr>
          <p:nvPr/>
        </p:nvGrpSpPr>
        <p:grpSpPr bwMode="auto">
          <a:xfrm>
            <a:off x="9799732" y="5940432"/>
            <a:ext cx="1513605" cy="338554"/>
            <a:chOff x="685800" y="5940623"/>
            <a:chExt cx="1135937" cy="338336"/>
          </a:xfrm>
        </p:grpSpPr>
        <p:sp>
          <p:nvSpPr>
            <p:cNvPr id="61" name="Rounded Rectangle 60"/>
            <p:cNvSpPr/>
            <p:nvPr/>
          </p:nvSpPr>
          <p:spPr>
            <a:xfrm>
              <a:off x="685800" y="5960686"/>
              <a:ext cx="304800" cy="28771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chemeClr val="tx2"/>
                </a:solidFill>
              </a:endParaRPr>
            </a:p>
          </p:txBody>
        </p:sp>
        <p:sp>
          <p:nvSpPr>
            <p:cNvPr id="62" name="TextBox 61"/>
            <p:cNvSpPr txBox="1"/>
            <p:nvPr/>
          </p:nvSpPr>
          <p:spPr>
            <a:xfrm>
              <a:off x="945932" y="5940623"/>
              <a:ext cx="875805" cy="338336"/>
            </a:xfrm>
            <a:prstGeom prst="rect">
              <a:avLst/>
            </a:prstGeom>
            <a:noFill/>
          </p:spPr>
          <p:txBody>
            <a:bodyPr wrap="none">
              <a:spAutoFit/>
            </a:bodyPr>
            <a:lstStyle/>
            <a:p>
              <a:pPr fontAlgn="auto">
                <a:spcBef>
                  <a:spcPts val="0"/>
                </a:spcBef>
                <a:spcAft>
                  <a:spcPts val="0"/>
                </a:spcAft>
                <a:defRPr/>
              </a:pPr>
              <a:r>
                <a:rPr lang="en-US" sz="1600" dirty="0">
                  <a:solidFill>
                    <a:schemeClr val="tx2"/>
                  </a:solidFill>
                  <a:effectLst>
                    <a:innerShdw blurRad="63500" dist="50800" dir="5400000">
                      <a:prstClr val="black">
                        <a:alpha val="50000"/>
                      </a:prstClr>
                    </a:innerShdw>
                  </a:effectLst>
                  <a:latin typeface="Arial Rounded MT Bold" pitchFamily="34" charset="0"/>
                </a:rPr>
                <a:t>Response</a:t>
              </a:r>
            </a:p>
          </p:txBody>
        </p:sp>
      </p:grpSp>
      <p:sp>
        <p:nvSpPr>
          <p:cNvPr id="63" name="TextBox 62"/>
          <p:cNvSpPr txBox="1"/>
          <p:nvPr/>
        </p:nvSpPr>
        <p:spPr>
          <a:xfrm>
            <a:off x="914399" y="1226403"/>
            <a:ext cx="2971801" cy="830997"/>
          </a:xfrm>
          <a:prstGeom prst="rect">
            <a:avLst/>
          </a:prstGeom>
          <a:noFill/>
        </p:spPr>
        <p:txBody>
          <a:bodyPr wrap="square">
            <a:spAutoFit/>
          </a:bodyPr>
          <a:lstStyle/>
          <a:p>
            <a:pPr fontAlgn="auto">
              <a:spcBef>
                <a:spcPts val="0"/>
              </a:spcBef>
              <a:spcAft>
                <a:spcPts val="0"/>
              </a:spcAft>
              <a:defRPr/>
            </a:pPr>
            <a:r>
              <a:rPr lang="en-US" sz="1600" dirty="0">
                <a:solidFill>
                  <a:schemeClr val="tx2"/>
                </a:solidFill>
                <a:effectLst>
                  <a:innerShdw blurRad="63500" dist="50800" dir="5400000">
                    <a:prstClr val="black">
                      <a:alpha val="50000"/>
                    </a:prstClr>
                  </a:innerShdw>
                </a:effectLst>
                <a:latin typeface="Arial Rounded MT Bold" pitchFamily="34" charset="0"/>
              </a:rPr>
              <a:t>Safer, adaptive and resilient </a:t>
            </a:r>
            <a:r>
              <a:rPr lang="en-US" sz="1600" dirty="0" smtClean="0">
                <a:solidFill>
                  <a:schemeClr val="tx2"/>
                </a:solidFill>
                <a:effectLst>
                  <a:innerShdw blurRad="63500" dist="50800" dir="5400000">
                    <a:prstClr val="black">
                      <a:alpha val="50000"/>
                    </a:prstClr>
                  </a:innerShdw>
                </a:effectLst>
                <a:latin typeface="Arial Rounded MT Bold" pitchFamily="34" charset="0"/>
              </a:rPr>
              <a:t>Filipino communities </a:t>
            </a:r>
            <a:r>
              <a:rPr lang="en-US" sz="1600" dirty="0">
                <a:solidFill>
                  <a:schemeClr val="tx2"/>
                </a:solidFill>
                <a:effectLst>
                  <a:innerShdw blurRad="63500" dist="50800" dir="5400000">
                    <a:prstClr val="black">
                      <a:alpha val="50000"/>
                    </a:prstClr>
                  </a:innerShdw>
                </a:effectLst>
                <a:latin typeface="Arial Rounded MT Bold" pitchFamily="34" charset="0"/>
              </a:rPr>
              <a:t>toward sustainable development</a:t>
            </a:r>
          </a:p>
        </p:txBody>
      </p:sp>
      <p:pic>
        <p:nvPicPr>
          <p:cNvPr id="64" name="Picture 2"/>
          <p:cNvPicPr>
            <a:picLocks noChangeAspect="1" noChangeArrowheads="1"/>
          </p:cNvPicPr>
          <p:nvPr/>
        </p:nvPicPr>
        <p:blipFill rotWithShape="1">
          <a:blip r:embed="rId2" cstate="print"/>
          <a:srcRect l="30221" t="20803" r="33732" b="13853"/>
          <a:stretch/>
        </p:blipFill>
        <p:spPr bwMode="auto">
          <a:xfrm>
            <a:off x="4145738" y="1264156"/>
            <a:ext cx="4227857" cy="4330196"/>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Diagram Explanation</a:t>
            </a:r>
            <a:endParaRPr lang="en-US" dirty="0"/>
          </a:p>
        </p:txBody>
      </p:sp>
      <p:sp>
        <p:nvSpPr>
          <p:cNvPr id="3" name="Content Placeholder 2"/>
          <p:cNvSpPr>
            <a:spLocks noGrp="1"/>
          </p:cNvSpPr>
          <p:nvPr>
            <p:ph idx="1"/>
          </p:nvPr>
        </p:nvSpPr>
        <p:spPr>
          <a:xfrm>
            <a:off x="4953000" y="1447800"/>
            <a:ext cx="6096000" cy="5334000"/>
          </a:xfrm>
        </p:spPr>
        <p:txBody>
          <a:bodyPr>
            <a:normAutofit fontScale="77500" lnSpcReduction="20000"/>
          </a:bodyPr>
          <a:lstStyle/>
          <a:p>
            <a:r>
              <a:rPr lang="en-US" sz="2800" b="1" dirty="0" smtClean="0"/>
              <a:t>Because the country is challenged by increasing disaster and climate risks caused by dynamic combinations of natural and human-induced hazards, exposure, and people’s vulnerabilities and capacities…</a:t>
            </a:r>
          </a:p>
          <a:p>
            <a:endParaRPr lang="en-US" sz="2800" b="1" dirty="0" smtClean="0"/>
          </a:p>
          <a:p>
            <a:r>
              <a:rPr lang="en-US" sz="2800" b="1" dirty="0" smtClean="0"/>
              <a:t>There is an urgent need for the country to work together through multi-stakeholder partnerships and robust institutional mechanisms and processes so that  Filipinos will be able to live in safer, adaptive and disaster resilient  communities on the path to developing sustainably.   </a:t>
            </a:r>
            <a:endParaRPr lang="fil-PH" sz="2800" b="1" dirty="0" smtClean="0"/>
          </a:p>
        </p:txBody>
      </p:sp>
      <p:sp>
        <p:nvSpPr>
          <p:cNvPr id="5" name="Rounded Rectangle 4"/>
          <p:cNvSpPr/>
          <p:nvPr/>
        </p:nvSpPr>
        <p:spPr>
          <a:xfrm>
            <a:off x="990600" y="1752600"/>
            <a:ext cx="4038600" cy="3124200"/>
          </a:xfrm>
          <a:prstGeom prst="roundRect">
            <a:avLst>
              <a:gd name="adj" fmla="val 1528"/>
            </a:avLst>
          </a:prstGeom>
          <a:gradFill flip="none" rotWithShape="1">
            <a:gsLst>
              <a:gs pos="8000">
                <a:schemeClr val="bg1"/>
              </a:gs>
              <a:gs pos="34000">
                <a:schemeClr val="bg1"/>
              </a:gs>
              <a:gs pos="21000">
                <a:srgbClr val="00B050"/>
              </a:gs>
            </a:gsLst>
            <a:lin ang="81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solidFill>
                  <a:schemeClr val="tx2"/>
                </a:solidFill>
                <a:effectLst>
                  <a:innerShdw blurRad="63500" dist="50800" dir="5400000">
                    <a:prstClr val="black">
                      <a:alpha val="50000"/>
                    </a:prstClr>
                  </a:innerShdw>
                </a:effectLst>
                <a:latin typeface="Arial Rounded MT Bold" pitchFamily="34" charset="0"/>
              </a:rPr>
              <a:t>RISK FACTORS</a:t>
            </a:r>
          </a:p>
          <a:p>
            <a:pPr fontAlgn="auto">
              <a:spcBef>
                <a:spcPts val="0"/>
              </a:spcBef>
              <a:spcAft>
                <a:spcPts val="0"/>
              </a:spcAft>
              <a:defRPr/>
            </a:pPr>
            <a:endParaRPr lang="en-US" sz="1600" dirty="0">
              <a:solidFill>
                <a:schemeClr val="tx2"/>
              </a:solidFill>
              <a:effectLst>
                <a:innerShdw blurRad="63500" dist="50800" dir="5400000">
                  <a:prstClr val="black">
                    <a:alpha val="50000"/>
                  </a:prstClr>
                </a:innerShdw>
              </a:effectLst>
              <a:latin typeface="Arial Rounded MT Bold" pitchFamily="34" charset="0"/>
            </a:endParaRPr>
          </a:p>
          <a:p>
            <a:pPr fontAlgn="auto">
              <a:spcBef>
                <a:spcPts val="0"/>
              </a:spcBef>
              <a:spcAft>
                <a:spcPts val="0"/>
              </a:spcAft>
              <a:defRPr/>
            </a:pPr>
            <a:r>
              <a:rPr lang="en-US" sz="2800" dirty="0">
                <a:solidFill>
                  <a:schemeClr val="tx2"/>
                </a:solidFill>
                <a:effectLst>
                  <a:innerShdw blurRad="63500" dist="50800" dir="5400000">
                    <a:prstClr val="black">
                      <a:alpha val="50000"/>
                    </a:prstClr>
                  </a:innerShdw>
                </a:effectLst>
                <a:latin typeface="Arial Rounded MT Bold" pitchFamily="34" charset="0"/>
              </a:rPr>
              <a:t>Hazards</a:t>
            </a:r>
          </a:p>
          <a:p>
            <a:pPr fontAlgn="auto">
              <a:spcBef>
                <a:spcPts val="0"/>
              </a:spcBef>
              <a:spcAft>
                <a:spcPts val="0"/>
              </a:spcAft>
              <a:defRPr/>
            </a:pPr>
            <a:r>
              <a:rPr lang="en-US" sz="2800" dirty="0">
                <a:solidFill>
                  <a:schemeClr val="tx2"/>
                </a:solidFill>
                <a:effectLst>
                  <a:innerShdw blurRad="63500" dist="50800" dir="5400000">
                    <a:prstClr val="black">
                      <a:alpha val="50000"/>
                    </a:prstClr>
                  </a:innerShdw>
                </a:effectLst>
                <a:latin typeface="Arial Rounded MT Bold" pitchFamily="34" charset="0"/>
              </a:rPr>
              <a:t>Exposures</a:t>
            </a:r>
          </a:p>
          <a:p>
            <a:pPr fontAlgn="auto">
              <a:spcBef>
                <a:spcPts val="0"/>
              </a:spcBef>
              <a:spcAft>
                <a:spcPts val="0"/>
              </a:spcAft>
              <a:defRPr/>
            </a:pPr>
            <a:r>
              <a:rPr lang="en-US" sz="2800" dirty="0">
                <a:solidFill>
                  <a:schemeClr val="tx2"/>
                </a:solidFill>
                <a:effectLst>
                  <a:innerShdw blurRad="63500" dist="50800" dir="5400000">
                    <a:prstClr val="black">
                      <a:alpha val="50000"/>
                    </a:prstClr>
                  </a:innerShdw>
                </a:effectLst>
                <a:latin typeface="Arial Rounded MT Bold" pitchFamily="34" charset="0"/>
              </a:rPr>
              <a:t>Vulnerabilities</a:t>
            </a:r>
          </a:p>
          <a:p>
            <a:pPr fontAlgn="auto">
              <a:spcBef>
                <a:spcPts val="0"/>
              </a:spcBef>
              <a:spcAft>
                <a:spcPts val="0"/>
              </a:spcAft>
              <a:defRPr/>
            </a:pPr>
            <a:r>
              <a:rPr lang="en-US" sz="2800" dirty="0">
                <a:solidFill>
                  <a:schemeClr val="tx2"/>
                </a:solidFill>
                <a:effectLst>
                  <a:innerShdw blurRad="63500" dist="50800" dir="5400000">
                    <a:prstClr val="black">
                      <a:alpha val="50000"/>
                    </a:prstClr>
                  </a:innerShdw>
                </a:effectLst>
                <a:latin typeface="Arial Rounded MT Bold" pitchFamily="34" charset="0"/>
              </a:rPr>
              <a:t>Capacities</a:t>
            </a:r>
            <a:endParaRPr lang="en-US" sz="3600" dirty="0">
              <a:solidFill>
                <a:schemeClr val="tx2"/>
              </a:solidFill>
              <a:effectLst>
                <a:innerShdw blurRad="63500" dist="50800" dir="5400000">
                  <a:prstClr val="black">
                    <a:alpha val="50000"/>
                  </a:prstClr>
                </a:innerShdw>
              </a:effectLst>
              <a:latin typeface="Arial Rounded MT Bold" pitchFamily="34" charset="0"/>
            </a:endParaRPr>
          </a:p>
        </p:txBody>
      </p:sp>
      <p:sp>
        <p:nvSpPr>
          <p:cNvPr id="6" name="Right Arrow 5"/>
          <p:cNvSpPr/>
          <p:nvPr/>
        </p:nvSpPr>
        <p:spPr>
          <a:xfrm>
            <a:off x="4038600" y="3048000"/>
            <a:ext cx="578758" cy="655764"/>
          </a:xfrm>
          <a:prstGeom prst="rightArrow">
            <a:avLst/>
          </a:prstGeom>
          <a:gradFill flip="none" rotWithShape="1">
            <a:gsLst>
              <a:gs pos="8000">
                <a:schemeClr val="bg1"/>
              </a:gs>
              <a:gs pos="72000">
                <a:schemeClr val="bg1"/>
              </a:gs>
              <a:gs pos="27000">
                <a:schemeClr val="tx1"/>
              </a:gs>
            </a:gsLst>
            <a:lin ang="27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Explanation</a:t>
            </a:r>
            <a:endParaRPr lang="en-US" dirty="0"/>
          </a:p>
        </p:txBody>
      </p:sp>
      <p:sp>
        <p:nvSpPr>
          <p:cNvPr id="3" name="Content Placeholder 2"/>
          <p:cNvSpPr>
            <a:spLocks noGrp="1"/>
          </p:cNvSpPr>
          <p:nvPr>
            <p:ph idx="1"/>
          </p:nvPr>
        </p:nvSpPr>
        <p:spPr>
          <a:xfrm>
            <a:off x="5791200" y="1219200"/>
            <a:ext cx="5334000" cy="5334000"/>
          </a:xfrm>
        </p:spPr>
        <p:txBody>
          <a:bodyPr>
            <a:noAutofit/>
          </a:bodyPr>
          <a:lstStyle/>
          <a:p>
            <a:r>
              <a:rPr lang="en-US" sz="2200" b="1" dirty="0" smtClean="0"/>
              <a:t>This DRRM framework indicates the paradigm shift towards a proactive and preventive approach to disaster management.  </a:t>
            </a:r>
          </a:p>
          <a:p>
            <a:endParaRPr lang="en-US" sz="2200" b="1" dirty="0" smtClean="0"/>
          </a:p>
          <a:p>
            <a:r>
              <a:rPr lang="en-US" sz="2200" b="1" dirty="0" smtClean="0"/>
              <a:t>It emphasizes that resources invested in disaster prevention, mitigation, preparedness and climate change adaptation will be more effective towards attaining the goal of adaptive, disaster resilient communities and sustainable development. </a:t>
            </a:r>
            <a:endParaRPr lang="fil-PH" sz="2200" b="1" dirty="0" smtClean="0"/>
          </a:p>
          <a:p>
            <a:endParaRPr lang="en-US" sz="2200" dirty="0"/>
          </a:p>
        </p:txBody>
      </p:sp>
      <p:pic>
        <p:nvPicPr>
          <p:cNvPr id="4" name="Picture 2"/>
          <p:cNvPicPr>
            <a:picLocks noChangeAspect="1" noChangeArrowheads="1"/>
          </p:cNvPicPr>
          <p:nvPr/>
        </p:nvPicPr>
        <p:blipFill rotWithShape="1">
          <a:blip r:embed="rId2" cstate="print"/>
          <a:srcRect l="30221" t="20803" r="33732" b="13853"/>
          <a:stretch/>
        </p:blipFill>
        <p:spPr bwMode="auto">
          <a:xfrm>
            <a:off x="1143000" y="1295400"/>
            <a:ext cx="4538345" cy="50292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Explanation</a:t>
            </a:r>
            <a:endParaRPr lang="en-US" dirty="0"/>
          </a:p>
        </p:txBody>
      </p:sp>
      <p:sp>
        <p:nvSpPr>
          <p:cNvPr id="3" name="Content Placeholder 2"/>
          <p:cNvSpPr>
            <a:spLocks noGrp="1"/>
          </p:cNvSpPr>
          <p:nvPr>
            <p:ph idx="1"/>
          </p:nvPr>
        </p:nvSpPr>
        <p:spPr>
          <a:xfrm>
            <a:off x="5410200" y="1143000"/>
            <a:ext cx="5715000" cy="5334000"/>
          </a:xfrm>
        </p:spPr>
        <p:txBody>
          <a:bodyPr>
            <a:noAutofit/>
          </a:bodyPr>
          <a:lstStyle/>
          <a:p>
            <a:r>
              <a:rPr lang="en-US" sz="2000" b="1" dirty="0" smtClean="0"/>
              <a:t>The Framework shows that mitigating the potential impacts of existing disaster and climate risks, preventing hazards and small emergencies from becoming disasters,  and being prepared for disasters, will substantially reduce loss of life and damage to social, economic and environmental assets </a:t>
            </a:r>
          </a:p>
          <a:p>
            <a:endParaRPr lang="en-US" sz="2000" b="1" dirty="0" smtClean="0"/>
          </a:p>
          <a:p>
            <a:r>
              <a:rPr lang="en-US" sz="2000" b="1" dirty="0" smtClean="0"/>
              <a:t>It also highlights the need for effective and coordinated humanitarian assistance and disaster response to save lives and protect the more vulnerable groups during and immediately after a disaster. </a:t>
            </a:r>
          </a:p>
        </p:txBody>
      </p:sp>
      <p:pic>
        <p:nvPicPr>
          <p:cNvPr id="4" name="Picture 2"/>
          <p:cNvPicPr>
            <a:picLocks noChangeAspect="1" noChangeArrowheads="1"/>
          </p:cNvPicPr>
          <p:nvPr/>
        </p:nvPicPr>
        <p:blipFill rotWithShape="1">
          <a:blip r:embed="rId2" cstate="print"/>
          <a:srcRect l="30221" t="20803" r="33732" b="13853"/>
          <a:stretch/>
        </p:blipFill>
        <p:spPr bwMode="auto">
          <a:xfrm>
            <a:off x="914400" y="1219200"/>
            <a:ext cx="4538345" cy="50292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1749</Words>
  <Application>Microsoft Office PowerPoint</Application>
  <PresentationFormat>Custom</PresentationFormat>
  <Paragraphs>362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RA No. 10121 - Salient Features</vt:lpstr>
      <vt:lpstr>RA No. 10121 - Salient Features</vt:lpstr>
      <vt:lpstr>RA No. 10121 - Salient Features</vt:lpstr>
      <vt:lpstr>RA No. 10121 - Salient Features</vt:lpstr>
      <vt:lpstr>NDRRM FRAMEWORK</vt:lpstr>
      <vt:lpstr>Diagram Explanation</vt:lpstr>
      <vt:lpstr>Diagram Explanation</vt:lpstr>
      <vt:lpstr>Diagram Explanation</vt:lpstr>
      <vt:lpstr>Diagram Explanation</vt:lpstr>
      <vt:lpstr>Diagram Explanation</vt:lpstr>
      <vt:lpstr>Diagram Explanation</vt:lpstr>
      <vt:lpstr>Slide 13</vt:lpstr>
      <vt:lpstr>PARADIGM SHIFT</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Emphasis on Preparedness</vt:lpstr>
      <vt:lpstr>Slide 28</vt:lpstr>
      <vt:lpstr>Slide 29</vt:lpstr>
      <vt:lpstr>Any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BSP</dc:creator>
  <cp:lastModifiedBy>Deped</cp:lastModifiedBy>
  <cp:revision>9</cp:revision>
  <dcterms:created xsi:type="dcterms:W3CDTF">2015-05-05T04:45:39Z</dcterms:created>
  <dcterms:modified xsi:type="dcterms:W3CDTF">2015-06-17T01:10:11Z</dcterms:modified>
</cp:coreProperties>
</file>